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trictFirstAndLastChars="0" embedTrueTypeFonts="1" saveSubsetFonts="1" autoCompressPictures="0">
  <p:sldMasterIdLst>
    <p:sldMasterId id="2147483663" r:id="rId1"/>
  </p:sldMasterIdLst>
  <p:notesMasterIdLst>
    <p:notesMasterId r:id="rId30"/>
  </p:notesMasterIdLst>
  <p:handoutMasterIdLst>
    <p:handoutMasterId r:id="rId31"/>
  </p:handoutMasterIdLst>
  <p:sldIdLst>
    <p:sldId id="256" r:id="rId2"/>
    <p:sldId id="281" r:id="rId3"/>
    <p:sldId id="280" r:id="rId4"/>
    <p:sldId id="258" r:id="rId5"/>
    <p:sldId id="285" r:id="rId6"/>
    <p:sldId id="276" r:id="rId7"/>
    <p:sldId id="286" r:id="rId8"/>
    <p:sldId id="277" r:id="rId9"/>
    <p:sldId id="282" r:id="rId10"/>
    <p:sldId id="283" r:id="rId11"/>
    <p:sldId id="284" r:id="rId12"/>
    <p:sldId id="294" r:id="rId13"/>
    <p:sldId id="292" r:id="rId14"/>
    <p:sldId id="293" r:id="rId15"/>
    <p:sldId id="291" r:id="rId16"/>
    <p:sldId id="295" r:id="rId17"/>
    <p:sldId id="296" r:id="rId18"/>
    <p:sldId id="298" r:id="rId19"/>
    <p:sldId id="297" r:id="rId20"/>
    <p:sldId id="299" r:id="rId21"/>
    <p:sldId id="261" r:id="rId22"/>
    <p:sldId id="302" r:id="rId23"/>
    <p:sldId id="303" r:id="rId24"/>
    <p:sldId id="301" r:id="rId25"/>
    <p:sldId id="272" r:id="rId26"/>
    <p:sldId id="304" r:id="rId27"/>
    <p:sldId id="262" r:id="rId28"/>
    <p:sldId id="305" r:id="rId29"/>
  </p:sldIdLst>
  <p:sldSz cx="24384000" cy="13716000"/>
  <p:notesSz cx="6858000" cy="9144000"/>
  <p:embeddedFontLst>
    <p:embeddedFont>
      <p:font typeface="Helvetica Neue" panose="02000503000000020004" pitchFamily="2" charset="0"/>
      <p:regular r:id="rId32"/>
      <p:bold r:id="rId33"/>
      <p:italic r:id="rId34"/>
      <p:boldItalic r:id="rId35"/>
    </p:embeddedFont>
    <p:embeddedFont>
      <p:font typeface="Helvetica Neue Light" panose="02000403000000020004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181"/>
    <a:srgbClr val="FF7D27"/>
    <a:srgbClr val="02D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2"/>
    <p:restoredTop sz="86415"/>
  </p:normalViewPr>
  <p:slideViewPr>
    <p:cSldViewPr snapToGrid="0">
      <p:cViewPr>
        <p:scale>
          <a:sx n="50" d="100"/>
          <a:sy n="50" d="100"/>
        </p:scale>
        <p:origin x="400" y="304"/>
      </p:cViewPr>
      <p:guideLst/>
    </p:cSldViewPr>
  </p:slideViewPr>
  <p:outlineViewPr>
    <p:cViewPr>
      <p:scale>
        <a:sx n="100" d="100"/>
        <a:sy n="100" d="100"/>
      </p:scale>
      <p:origin x="0" y="-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58562B9-C993-E68D-6BBF-40885942E9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D616AC-B5A5-97A4-0D2D-0F0ED92935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3885D-384D-8C4D-A3F3-3A9831BC5E74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885F0-C040-7697-0D4E-6E8707A7E6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987D4-8ED3-7CAA-6B13-661D0FB915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134F3-1C49-434C-A935-512F0E3E4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497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b18a4e6b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b18a4e6b7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9c2780d86_1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g179c2780d86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402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9c2780d86_1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g179c2780d86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541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47e93acea_0_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247e93ace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2189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47e93acea_0_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247e93ace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8018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47e93acea_0_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247e93ace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227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47e93acea_0_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247e93ace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158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47e93acea_0_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247e93ace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6398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47e93acea_0_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247e93ace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5384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47e93acea_0_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247e93ace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5516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47e93acea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1247e93ace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2994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9c2780d86_1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79c2780d86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3616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47e93acea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1247e93ace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5251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47e93acea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1247e93ace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47e93acea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1247e93ace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6443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47e93acea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1247e93ace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846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47e93acea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1247e93ace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8831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47e93acea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g1247e93ace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77107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47e93acea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g1247e93ace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8108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47e93acea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g1247e93ace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47e93acea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g1247e93ace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2402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9c2780d86_1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79c2780d86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1063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9c2780d86_1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79c2780d86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9c2780d86_1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79c2780d86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873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9c2780d86_1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79c2780d86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5455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9c2780d86_1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g179c2780d86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6033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9c2780d86_1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g179c2780d86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3726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9c2780d86_1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g179c2780d86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9590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>
                <a:solidFill>
                  <a:srgbClr val="FFFFFF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>
                <a:solidFill>
                  <a:srgbClr val="FFFFFF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>
                <a:solidFill>
                  <a:srgbClr val="FFFFFF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>
                <a:solidFill>
                  <a:srgbClr val="FFFFFF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>
                <a:solidFill>
                  <a:srgbClr val="FFFFFF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>
                <a:solidFill>
                  <a:srgbClr val="FFFFFF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>
                <a:solidFill>
                  <a:srgbClr val="FFFFFF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>
                <a:solidFill>
                  <a:srgbClr val="FFFFFF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 b="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i="1"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1" cy="16264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22561150" y="12403174"/>
            <a:ext cx="1463100" cy="10497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>
            <a:spLocks noGrp="1"/>
          </p:cNvSpPr>
          <p:nvPr>
            <p:ph type="pic" idx="2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re">
  <p:cSld name="Title - Centr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>
            <a:spLocks noGrp="1"/>
          </p:cNvSpPr>
          <p:nvPr>
            <p:ph type="pic" idx="2"/>
          </p:nvPr>
        </p:nvSpPr>
        <p:spPr>
          <a:xfrm>
            <a:off x="7950200" y="1104900"/>
            <a:ext cx="17259303" cy="1150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marL="91440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marL="137160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marL="182880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marL="228600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>
            <a:spLocks noGrp="1"/>
          </p:cNvSpPr>
          <p:nvPr>
            <p:ph type="pic" idx="2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1pPr>
            <a:lvl2pPr marL="914400" lvl="1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2pPr>
            <a:lvl3pPr marL="1371600" lvl="2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3pPr>
            <a:lvl4pPr marL="1828800" lvl="3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4pPr>
            <a:lvl5pPr marL="2286000" lvl="4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799" cy="10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marL="91440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marL="137160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marL="182880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marL="228600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>
            <a:spLocks noGrp="1"/>
          </p:cNvSpPr>
          <p:nvPr>
            <p:ph type="pic" idx="2"/>
          </p:nvPr>
        </p:nvSpPr>
        <p:spPr>
          <a:xfrm>
            <a:off x="15681341" y="7035800"/>
            <a:ext cx="8396678" cy="56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>
            <a:spLocks noGrp="1"/>
          </p:cNvSpPr>
          <p:nvPr>
            <p:ph type="pic" idx="3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>
            <a:spLocks noGrp="1"/>
          </p:cNvSpPr>
          <p:nvPr>
            <p:ph type="pic" idx="4"/>
          </p:nvPr>
        </p:nvSpPr>
        <p:spPr>
          <a:xfrm>
            <a:off x="-304800" y="1130300"/>
            <a:ext cx="17202149" cy="114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/>
        </p:nvSpPr>
        <p:spPr>
          <a:xfrm>
            <a:off x="1912775" y="5600749"/>
            <a:ext cx="2055845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 b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GIRT-Data: Sampling GitHub Issue Report Templates</a:t>
            </a:r>
            <a:endParaRPr lang="en-US" sz="6300" b="1" dirty="0">
              <a:solidFill>
                <a:schemeClr val="dk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9916" y="1972733"/>
            <a:ext cx="4474952" cy="212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1698" y="1972733"/>
            <a:ext cx="4474950" cy="238276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/>
        </p:nvSpPr>
        <p:spPr>
          <a:xfrm>
            <a:off x="2348250" y="7990216"/>
            <a:ext cx="19687500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Nafiseh</a:t>
            </a:r>
            <a:r>
              <a:rPr lang="en-US" sz="4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Nikeghbal</a:t>
            </a:r>
            <a:r>
              <a:rPr lang="en-US" sz="4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*, Amir Hossein </a:t>
            </a:r>
            <a:r>
              <a:rPr lang="en-US" sz="4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Kargaran</a:t>
            </a:r>
            <a:r>
              <a:rPr lang="en-US" sz="4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*, </a:t>
            </a:r>
            <a:r>
              <a:rPr lang="en-US" sz="41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Abbas </a:t>
            </a:r>
            <a:r>
              <a:rPr lang="en-US" sz="41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Heydarnoori</a:t>
            </a:r>
            <a:r>
              <a:rPr lang="en-US" sz="4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Hinrich </a:t>
            </a:r>
            <a:r>
              <a:rPr lang="en-US" sz="4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Schütze</a:t>
            </a:r>
            <a:endParaRPr sz="41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6" name="Picture 2" descr="bgsu logo in orange">
            <a:extLst>
              <a:ext uri="{FF2B5EF4-FFF2-40B4-BE49-F238E27FC236}">
                <a16:creationId xmlns:a16="http://schemas.microsoft.com/office/drawing/2014/main" id="{43F6A98A-9064-4CAB-9C4D-AE9AC123B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8136" y="2013098"/>
            <a:ext cx="7086015" cy="200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SR 2023 (@msrconf) / Twitter">
            <a:extLst>
              <a:ext uri="{FF2B5EF4-FFF2-40B4-BE49-F238E27FC236}">
                <a16:creationId xmlns:a16="http://schemas.microsoft.com/office/drawing/2014/main" id="{89182387-0970-DF5A-0129-98C544F41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64302"/>
            <a:ext cx="3351698" cy="335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19"/>
          <p:cNvCxnSpPr/>
          <p:nvPr/>
        </p:nvCxnSpPr>
        <p:spPr>
          <a:xfrm rot="10800000" flipH="1">
            <a:off x="12458450" y="1838550"/>
            <a:ext cx="9298500" cy="39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83;p18">
            <a:extLst>
              <a:ext uri="{FF2B5EF4-FFF2-40B4-BE49-F238E27FC236}">
                <a16:creationId xmlns:a16="http://schemas.microsoft.com/office/drawing/2014/main" id="{5AE916D1-35E8-910D-1439-3067B846505C}"/>
              </a:ext>
            </a:extLst>
          </p:cNvPr>
          <p:cNvSpPr txBox="1"/>
          <p:nvPr/>
        </p:nvSpPr>
        <p:spPr>
          <a:xfrm>
            <a:off x="8506471" y="12962940"/>
            <a:ext cx="15877529" cy="81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Nikeghbal</a:t>
            </a:r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*, </a:t>
            </a:r>
            <a:r>
              <a:rPr lang="en-US" sz="3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Kargaran</a:t>
            </a:r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*) et al. - </a:t>
            </a:r>
            <a:r>
              <a:rPr lang="en-US" sz="31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GIRT-Data: Sampling GitHub Issue Report Templates</a:t>
            </a:r>
            <a:endParaRPr lang="en-US" sz="3100" dirty="0">
              <a:solidFill>
                <a:schemeClr val="dk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38570D-8E18-9DC9-FC1B-7B64C40C0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15" y="4389287"/>
            <a:ext cx="10251251" cy="52408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BB451D-29C4-5188-F678-3CF63ACD43D9}"/>
              </a:ext>
            </a:extLst>
          </p:cNvPr>
          <p:cNvSpPr/>
          <p:nvPr/>
        </p:nvSpPr>
        <p:spPr>
          <a:xfrm>
            <a:off x="2339161" y="6504196"/>
            <a:ext cx="5486401" cy="12333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Describe your problem here without any standard format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899B0-71E7-D3A9-E984-0DB5521C9BAA}"/>
              </a:ext>
            </a:extLst>
          </p:cNvPr>
          <p:cNvSpPr txBox="1"/>
          <p:nvPr/>
        </p:nvSpPr>
        <p:spPr>
          <a:xfrm>
            <a:off x="2917582" y="9852482"/>
            <a:ext cx="4907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 default blank issue report 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41D4D4A-D179-5936-0E5F-4CB177376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167" y="4347130"/>
            <a:ext cx="10251251" cy="6949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8175B1-BD38-9631-BFB4-79CE7653DE8E}"/>
              </a:ext>
            </a:extLst>
          </p:cNvPr>
          <p:cNvSpPr txBox="1"/>
          <p:nvPr/>
        </p:nvSpPr>
        <p:spPr>
          <a:xfrm>
            <a:off x="14055779" y="11774821"/>
            <a:ext cx="57997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 blank issue report with </a:t>
            </a:r>
            <a:r>
              <a:rPr lang="en-US" sz="2400" dirty="0">
                <a:solidFill>
                  <a:srgbClr val="FF0000"/>
                </a:solidFill>
              </a:rPr>
              <a:t>customized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template</a:t>
            </a:r>
            <a:r>
              <a:rPr lang="en-US" sz="2400" dirty="0"/>
              <a:t> from the project developers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1A98A0-7106-A5AD-5B01-445D5CD1210B}"/>
              </a:ext>
            </a:extLst>
          </p:cNvPr>
          <p:cNvSpPr/>
          <p:nvPr/>
        </p:nvSpPr>
        <p:spPr>
          <a:xfrm>
            <a:off x="12543510" y="5813839"/>
            <a:ext cx="7932519" cy="488990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7E595A3-0829-E804-EC53-D5FA4F5FB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6829" y="2246830"/>
            <a:ext cx="10251251" cy="9525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Google Shape;92;p19">
            <a:extLst>
              <a:ext uri="{FF2B5EF4-FFF2-40B4-BE49-F238E27FC236}">
                <a16:creationId xmlns:a16="http://schemas.microsoft.com/office/drawing/2014/main" id="{6A4E4746-B904-0B9C-1784-870F855F1B7C}"/>
              </a:ext>
            </a:extLst>
          </p:cNvPr>
          <p:cNvSpPr txBox="1"/>
          <p:nvPr/>
        </p:nvSpPr>
        <p:spPr>
          <a:xfrm>
            <a:off x="747415" y="592718"/>
            <a:ext cx="12283500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Issue Report Template?</a:t>
            </a:r>
            <a:endParaRPr sz="90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6A712-8F33-7E59-EEA7-06D6ED8DF838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/>
                <a:latin typeface="Helvetica Neue" panose="02000503000000020004" pitchFamily="2" charset="0"/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49977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5FFADDD6-9469-342D-94E8-88612162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829" y="2246830"/>
            <a:ext cx="10251251" cy="95257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1" name="Google Shape;91;p19"/>
          <p:cNvCxnSpPr/>
          <p:nvPr/>
        </p:nvCxnSpPr>
        <p:spPr>
          <a:xfrm rot="10800000" flipH="1">
            <a:off x="12458450" y="1838550"/>
            <a:ext cx="9298500" cy="39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83;p18">
            <a:extLst>
              <a:ext uri="{FF2B5EF4-FFF2-40B4-BE49-F238E27FC236}">
                <a16:creationId xmlns:a16="http://schemas.microsoft.com/office/drawing/2014/main" id="{5AE916D1-35E8-910D-1439-3067B846505C}"/>
              </a:ext>
            </a:extLst>
          </p:cNvPr>
          <p:cNvSpPr txBox="1"/>
          <p:nvPr/>
        </p:nvSpPr>
        <p:spPr>
          <a:xfrm>
            <a:off x="8506471" y="12962940"/>
            <a:ext cx="15877529" cy="81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Nikeghbal</a:t>
            </a:r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*, </a:t>
            </a:r>
            <a:r>
              <a:rPr lang="en-US" sz="3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Kargaran</a:t>
            </a:r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*) et al. - </a:t>
            </a:r>
            <a:r>
              <a:rPr lang="en-US" sz="31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GIRT-Data: Sampling GitHub Issue Report Templates</a:t>
            </a:r>
            <a:endParaRPr lang="en-US" sz="3100" dirty="0">
              <a:solidFill>
                <a:schemeClr val="dk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38570D-8E18-9DC9-FC1B-7B64C40C0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15" y="4389287"/>
            <a:ext cx="10251251" cy="52408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BB451D-29C4-5188-F678-3CF63ACD43D9}"/>
              </a:ext>
            </a:extLst>
          </p:cNvPr>
          <p:cNvSpPr/>
          <p:nvPr/>
        </p:nvSpPr>
        <p:spPr>
          <a:xfrm>
            <a:off x="2339161" y="6504196"/>
            <a:ext cx="5486401" cy="12333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Describe your problem here without any standard format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899B0-71E7-D3A9-E984-0DB5521C9BAA}"/>
              </a:ext>
            </a:extLst>
          </p:cNvPr>
          <p:cNvSpPr txBox="1"/>
          <p:nvPr/>
        </p:nvSpPr>
        <p:spPr>
          <a:xfrm>
            <a:off x="2917582" y="9852482"/>
            <a:ext cx="4907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 default blank issue report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8175B1-BD38-9631-BFB4-79CE7653DE8E}"/>
              </a:ext>
            </a:extLst>
          </p:cNvPr>
          <p:cNvSpPr txBox="1"/>
          <p:nvPr/>
        </p:nvSpPr>
        <p:spPr>
          <a:xfrm>
            <a:off x="14055779" y="11774821"/>
            <a:ext cx="57997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 blank issue report with </a:t>
            </a:r>
            <a:r>
              <a:rPr lang="en-US" sz="2400" dirty="0">
                <a:solidFill>
                  <a:srgbClr val="FF0000"/>
                </a:solidFill>
              </a:rPr>
              <a:t>customized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template</a:t>
            </a:r>
            <a:r>
              <a:rPr lang="en-US" sz="2400" dirty="0"/>
              <a:t> from the project developers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1713C2-C823-C4AF-9712-575326B3F2FD}"/>
              </a:ext>
            </a:extLst>
          </p:cNvPr>
          <p:cNvSpPr/>
          <p:nvPr/>
        </p:nvSpPr>
        <p:spPr>
          <a:xfrm>
            <a:off x="12590412" y="8026140"/>
            <a:ext cx="2238771" cy="481849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C9110-10DB-A403-1E7F-BC0C18A27E36}"/>
              </a:ext>
            </a:extLst>
          </p:cNvPr>
          <p:cNvSpPr/>
          <p:nvPr/>
        </p:nvSpPr>
        <p:spPr>
          <a:xfrm>
            <a:off x="12591605" y="4918456"/>
            <a:ext cx="2694778" cy="411849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FD1798-B8E3-2D24-1A29-27BBB35CB478}"/>
              </a:ext>
            </a:extLst>
          </p:cNvPr>
          <p:cNvSpPr/>
          <p:nvPr/>
        </p:nvSpPr>
        <p:spPr>
          <a:xfrm>
            <a:off x="12590412" y="7374969"/>
            <a:ext cx="5875300" cy="5627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Bug Description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289AB-5441-473F-EE2B-1C5EBC194555}"/>
              </a:ext>
            </a:extLst>
          </p:cNvPr>
          <p:cNvSpPr/>
          <p:nvPr/>
        </p:nvSpPr>
        <p:spPr>
          <a:xfrm>
            <a:off x="12644615" y="5821365"/>
            <a:ext cx="5875300" cy="9636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Put the code to reproduce the error</a:t>
            </a:r>
          </a:p>
        </p:txBody>
      </p:sp>
      <p:sp>
        <p:nvSpPr>
          <p:cNvPr id="21" name="Google Shape;92;p19">
            <a:extLst>
              <a:ext uri="{FF2B5EF4-FFF2-40B4-BE49-F238E27FC236}">
                <a16:creationId xmlns:a16="http://schemas.microsoft.com/office/drawing/2014/main" id="{515AEA1C-7AEB-A100-2EAA-9ED72B39E581}"/>
              </a:ext>
            </a:extLst>
          </p:cNvPr>
          <p:cNvSpPr txBox="1"/>
          <p:nvPr/>
        </p:nvSpPr>
        <p:spPr>
          <a:xfrm>
            <a:off x="747415" y="592718"/>
            <a:ext cx="12283500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Issue Report Template?</a:t>
            </a:r>
            <a:endParaRPr sz="90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173C1A-8704-C956-F7D3-2883459A03EE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/>
                <a:latin typeface="Helvetica Neue" panose="02000503000000020004" pitchFamily="2" charset="0"/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753972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20"/>
          <p:cNvCxnSpPr/>
          <p:nvPr/>
        </p:nvCxnSpPr>
        <p:spPr>
          <a:xfrm rot="10800000" flipH="1">
            <a:off x="12458450" y="1838550"/>
            <a:ext cx="9298500" cy="39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20"/>
          <p:cNvSpPr txBox="1"/>
          <p:nvPr/>
        </p:nvSpPr>
        <p:spPr>
          <a:xfrm>
            <a:off x="747415" y="592718"/>
            <a:ext cx="13387162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MSR Field?</a:t>
            </a:r>
            <a:endParaRPr sz="90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AB04A-EE69-3AF2-C029-70B66E122C4D}"/>
              </a:ext>
            </a:extLst>
          </p:cNvPr>
          <p:cNvSpPr txBox="1"/>
          <p:nvPr/>
        </p:nvSpPr>
        <p:spPr>
          <a:xfrm>
            <a:off x="13790544" y="1003994"/>
            <a:ext cx="121953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IRT: Issue Report Template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E379E-5085-E51F-11E6-8917925CB401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 Neue" panose="02000503000000020004" pitchFamily="2" charset="0"/>
              </a:rPr>
              <a:t>2</a:t>
            </a:r>
            <a:r>
              <a:rPr lang="en-US" sz="3200" b="1" dirty="0">
                <a:effectLst/>
                <a:latin typeface="Helvetica Neue" panose="02000503000000020004" pitchFamily="2" charset="0"/>
              </a:rPr>
              <a:t>/8</a:t>
            </a:r>
          </a:p>
        </p:txBody>
      </p:sp>
    </p:spTree>
    <p:extLst>
      <p:ext uri="{BB962C8B-B14F-4D97-AF65-F5344CB8AC3E}">
        <p14:creationId xmlns:p14="http://schemas.microsoft.com/office/powerpoint/2010/main" val="1796162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20"/>
          <p:cNvCxnSpPr/>
          <p:nvPr/>
        </p:nvCxnSpPr>
        <p:spPr>
          <a:xfrm rot="10800000" flipH="1">
            <a:off x="12458450" y="1838550"/>
            <a:ext cx="9298500" cy="39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20"/>
          <p:cNvSpPr txBox="1"/>
          <p:nvPr/>
        </p:nvSpPr>
        <p:spPr>
          <a:xfrm>
            <a:off x="747415" y="592718"/>
            <a:ext cx="13387162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MSR Field?</a:t>
            </a:r>
            <a:endParaRPr sz="90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1209423" y="4379221"/>
            <a:ext cx="10294200" cy="252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88950" algn="l" rtl="0"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r>
              <a:rPr lang="en-US" sz="3600" dirty="0"/>
              <a:t>Although IRTs were introduced on GitHub in 2016 and developers positively rated the usefulness of IRTs on issue reporting, they are </a:t>
            </a:r>
            <a:r>
              <a:rPr lang="en-US" sz="3600" dirty="0">
                <a:solidFill>
                  <a:srgbClr val="FF0000"/>
                </a:solidFill>
              </a:rPr>
              <a:t>rarely utilized</a:t>
            </a:r>
            <a:r>
              <a:rPr lang="en-US" sz="3600" dirty="0"/>
              <a:t>, according to our analysis.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AB04A-EE69-3AF2-C029-70B66E122C4D}"/>
              </a:ext>
            </a:extLst>
          </p:cNvPr>
          <p:cNvSpPr txBox="1"/>
          <p:nvPr/>
        </p:nvSpPr>
        <p:spPr>
          <a:xfrm>
            <a:off x="13790544" y="1003994"/>
            <a:ext cx="121953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IRT: Issue Report Template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2D6455-B22A-EDA6-790C-357052D2DE61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 Neue" panose="02000503000000020004" pitchFamily="2" charset="0"/>
              </a:rPr>
              <a:t>2</a:t>
            </a:r>
            <a:r>
              <a:rPr lang="en-US" sz="3200" b="1" dirty="0">
                <a:effectLst/>
                <a:latin typeface="Helvetica Neue" panose="02000503000000020004" pitchFamily="2" charset="0"/>
              </a:rPr>
              <a:t>/8</a:t>
            </a:r>
          </a:p>
        </p:txBody>
      </p:sp>
    </p:spTree>
    <p:extLst>
      <p:ext uri="{BB962C8B-B14F-4D97-AF65-F5344CB8AC3E}">
        <p14:creationId xmlns:p14="http://schemas.microsoft.com/office/powerpoint/2010/main" val="572270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20"/>
          <p:cNvCxnSpPr/>
          <p:nvPr/>
        </p:nvCxnSpPr>
        <p:spPr>
          <a:xfrm rot="10800000" flipH="1">
            <a:off x="12458450" y="1838550"/>
            <a:ext cx="9298500" cy="39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20"/>
          <p:cNvSpPr txBox="1"/>
          <p:nvPr/>
        </p:nvSpPr>
        <p:spPr>
          <a:xfrm>
            <a:off x="747415" y="592718"/>
            <a:ext cx="13387162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MSR Field?</a:t>
            </a:r>
            <a:endParaRPr sz="90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1209423" y="4379221"/>
            <a:ext cx="10294200" cy="5955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88950" algn="l" rtl="0"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r>
              <a:rPr lang="en-US" sz="3600" dirty="0"/>
              <a:t>Although IRTs were introduced on GitHub in 2016 and developers positively rated the usefulness of IRTs on issue reporting, they are </a:t>
            </a:r>
            <a:r>
              <a:rPr lang="en-US" sz="3600" dirty="0">
                <a:solidFill>
                  <a:srgbClr val="FF0000"/>
                </a:solidFill>
              </a:rPr>
              <a:t>rarely utilized</a:t>
            </a:r>
            <a:r>
              <a:rPr lang="en-US" sz="3600" dirty="0"/>
              <a:t>, according to our analysis.</a:t>
            </a:r>
          </a:p>
          <a:p>
            <a:pPr marL="457200" lvl="0" indent="-488950" algn="l" rtl="0"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endParaRPr lang="en-US" sz="3600" dirty="0"/>
          </a:p>
          <a:p>
            <a:pPr marL="457200" lvl="0" indent="-488950" algn="l" rtl="0"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r>
              <a:rPr lang="en-US" sz="3400" dirty="0">
                <a:solidFill>
                  <a:srgbClr val="FF0000"/>
                </a:solidFill>
              </a:rPr>
              <a:t>NOT A LOT RESEARCH IN MSR: </a:t>
            </a:r>
            <a:r>
              <a:rPr lang="en-US" sz="3400" dirty="0"/>
              <a:t>Only one paper (Li et al, 2022*) has empirically analyzed IRTs. This study, however, examined only </a:t>
            </a:r>
            <a:r>
              <a:rPr lang="en-US" sz="3400" dirty="0">
                <a:solidFill>
                  <a:srgbClr val="FF0000"/>
                </a:solidFill>
              </a:rPr>
              <a:t>802 of the most popular projects </a:t>
            </a:r>
            <a:r>
              <a:rPr lang="en-US" sz="3400" dirty="0"/>
              <a:t>and aimed to find the content, impact, and perception of templates.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AB04A-EE69-3AF2-C029-70B66E122C4D}"/>
              </a:ext>
            </a:extLst>
          </p:cNvPr>
          <p:cNvSpPr txBox="1"/>
          <p:nvPr/>
        </p:nvSpPr>
        <p:spPr>
          <a:xfrm>
            <a:off x="13790544" y="1003994"/>
            <a:ext cx="121953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IRT: Issue Report Template</a:t>
            </a:r>
            <a:endParaRPr lang="en-US" sz="3200" dirty="0"/>
          </a:p>
        </p:txBody>
      </p:sp>
      <p:sp>
        <p:nvSpPr>
          <p:cNvPr id="4" name="Google Shape;83;p18">
            <a:extLst>
              <a:ext uri="{FF2B5EF4-FFF2-40B4-BE49-F238E27FC236}">
                <a16:creationId xmlns:a16="http://schemas.microsoft.com/office/drawing/2014/main" id="{FE2C814E-670E-BEC7-FE70-B6FB3FEBB625}"/>
              </a:ext>
            </a:extLst>
          </p:cNvPr>
          <p:cNvSpPr txBox="1"/>
          <p:nvPr/>
        </p:nvSpPr>
        <p:spPr>
          <a:xfrm>
            <a:off x="1230171" y="12747526"/>
            <a:ext cx="15877529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* Z. Li, Y. Yu, T. Wang, Y. Lei, Y. Wang, and H. Wang, “To follow or not to follow: Understanding issue/pull-request templates on </a:t>
            </a:r>
            <a:r>
              <a:rPr lang="en-US" sz="2000" dirty="0" err="1">
                <a:latin typeface="Helvetica" pitchFamily="2" charset="0"/>
              </a:rPr>
              <a:t>github</a:t>
            </a:r>
            <a:r>
              <a:rPr lang="en-US" sz="2000" dirty="0">
                <a:latin typeface="Helvetica" pitchFamily="2" charset="0"/>
              </a:rPr>
              <a:t>,” IEEE Transactions on Software Engineering, 2022.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C4367-2B26-531D-32F8-0D26AA99164D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 Neue" panose="02000503000000020004" pitchFamily="2" charset="0"/>
              </a:rPr>
              <a:t>2</a:t>
            </a:r>
            <a:r>
              <a:rPr lang="en-US" sz="3200" b="1" dirty="0">
                <a:effectLst/>
                <a:latin typeface="Helvetica Neue" panose="02000503000000020004" pitchFamily="2" charset="0"/>
              </a:rPr>
              <a:t>/8</a:t>
            </a:r>
          </a:p>
        </p:txBody>
      </p:sp>
    </p:spTree>
    <p:extLst>
      <p:ext uri="{BB962C8B-B14F-4D97-AF65-F5344CB8AC3E}">
        <p14:creationId xmlns:p14="http://schemas.microsoft.com/office/powerpoint/2010/main" val="2325048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20"/>
          <p:cNvCxnSpPr/>
          <p:nvPr/>
        </p:nvCxnSpPr>
        <p:spPr>
          <a:xfrm rot="10800000" flipH="1">
            <a:off x="12458450" y="1838550"/>
            <a:ext cx="9298500" cy="39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20"/>
          <p:cNvSpPr txBox="1"/>
          <p:nvPr/>
        </p:nvSpPr>
        <p:spPr>
          <a:xfrm>
            <a:off x="747415" y="592718"/>
            <a:ext cx="13387162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MSR Field?</a:t>
            </a:r>
            <a:endParaRPr sz="90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1209423" y="4379221"/>
            <a:ext cx="10294200" cy="778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88950" algn="l" rtl="0"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r>
              <a:rPr lang="en-US" sz="3600" dirty="0"/>
              <a:t>Although IRTs were introduced on GitHub in 2016 and developers positively rated the usefulness of IRTs on issue reporting, they are </a:t>
            </a:r>
            <a:r>
              <a:rPr lang="en-US" sz="3600" dirty="0">
                <a:solidFill>
                  <a:srgbClr val="FF0000"/>
                </a:solidFill>
              </a:rPr>
              <a:t>rarely utilized</a:t>
            </a:r>
            <a:r>
              <a:rPr lang="en-US" sz="3600" dirty="0"/>
              <a:t>, according to our analysis.</a:t>
            </a:r>
          </a:p>
          <a:p>
            <a:pPr marL="457200" lvl="0" indent="-488950" algn="l" rtl="0"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endParaRPr lang="en-US" sz="3600" dirty="0"/>
          </a:p>
          <a:p>
            <a:pPr marL="457200" lvl="0" indent="-488950" algn="l" rtl="0"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r>
              <a:rPr lang="en-US" sz="3400" dirty="0">
                <a:solidFill>
                  <a:srgbClr val="FF0000"/>
                </a:solidFill>
              </a:rPr>
              <a:t>NOT A LOT RESEARCH IN MSR: </a:t>
            </a:r>
            <a:r>
              <a:rPr lang="en-US" sz="3400" dirty="0"/>
              <a:t>Only one paper (Li et al, 2022*) has empirically analyzed IRTs. This study, however, examined only </a:t>
            </a:r>
            <a:r>
              <a:rPr lang="en-US" sz="3400" dirty="0">
                <a:solidFill>
                  <a:srgbClr val="FF0000"/>
                </a:solidFill>
              </a:rPr>
              <a:t>802 of the most popular projects </a:t>
            </a:r>
            <a:r>
              <a:rPr lang="en-US" sz="3400" dirty="0"/>
              <a:t>and aimed to find the content, impact, and perception of templates. 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4100"/>
            </a:pPr>
            <a:endParaRPr lang="en-US" sz="3400" dirty="0"/>
          </a:p>
          <a:p>
            <a:pPr marL="457200" lvl="0" indent="-488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r>
              <a:rPr lang="en-US" sz="3400" dirty="0"/>
              <a:t>Therefore, </a:t>
            </a:r>
            <a:r>
              <a:rPr lang="en-US" sz="3400" dirty="0">
                <a:solidFill>
                  <a:srgbClr val="00B050"/>
                </a:solidFill>
              </a:rPr>
              <a:t>many questions regarding templates still need to be answered on a larger scale</a:t>
            </a:r>
            <a:r>
              <a:rPr lang="en-US" sz="3400" dirty="0"/>
              <a:t>.</a:t>
            </a:r>
            <a:endParaRPr sz="3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AB04A-EE69-3AF2-C029-70B66E122C4D}"/>
              </a:ext>
            </a:extLst>
          </p:cNvPr>
          <p:cNvSpPr txBox="1"/>
          <p:nvPr/>
        </p:nvSpPr>
        <p:spPr>
          <a:xfrm>
            <a:off x="13790544" y="1003994"/>
            <a:ext cx="121953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IRT: Issue Report Template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1964BF-60B5-5F22-9FD2-7AE6CD28D419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 Neue" panose="02000503000000020004" pitchFamily="2" charset="0"/>
              </a:rPr>
              <a:t>2</a:t>
            </a:r>
            <a:r>
              <a:rPr lang="en-US" sz="3200" b="1" dirty="0">
                <a:effectLst/>
                <a:latin typeface="Helvetica Neue" panose="02000503000000020004" pitchFamily="2" charset="0"/>
              </a:rPr>
              <a:t>/8</a:t>
            </a:r>
          </a:p>
        </p:txBody>
      </p:sp>
      <p:sp>
        <p:nvSpPr>
          <p:cNvPr id="3" name="Google Shape;83;p18">
            <a:extLst>
              <a:ext uri="{FF2B5EF4-FFF2-40B4-BE49-F238E27FC236}">
                <a16:creationId xmlns:a16="http://schemas.microsoft.com/office/drawing/2014/main" id="{50D0AAE7-21BA-972A-0279-D165728FF354}"/>
              </a:ext>
            </a:extLst>
          </p:cNvPr>
          <p:cNvSpPr txBox="1"/>
          <p:nvPr/>
        </p:nvSpPr>
        <p:spPr>
          <a:xfrm>
            <a:off x="1230171" y="12747526"/>
            <a:ext cx="15877529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* Z. Li, Y. Yu, T. Wang, Y. Lei, Y. Wang, and H. Wang, “To follow or not to follow: Understanding issue/pull-request templates on </a:t>
            </a:r>
            <a:r>
              <a:rPr lang="en-US" sz="2000" dirty="0" err="1">
                <a:latin typeface="Helvetica" pitchFamily="2" charset="0"/>
              </a:rPr>
              <a:t>github</a:t>
            </a:r>
            <a:r>
              <a:rPr lang="en-US" sz="2000" dirty="0">
                <a:latin typeface="Helvetica" pitchFamily="2" charset="0"/>
              </a:rPr>
              <a:t>,” IEEE Transactions on Software Engineering, 2022.</a:t>
            </a:r>
          </a:p>
        </p:txBody>
      </p:sp>
    </p:spTree>
    <p:extLst>
      <p:ext uri="{BB962C8B-B14F-4D97-AF65-F5344CB8AC3E}">
        <p14:creationId xmlns:p14="http://schemas.microsoft.com/office/powerpoint/2010/main" val="3540752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20"/>
          <p:cNvCxnSpPr/>
          <p:nvPr/>
        </p:nvCxnSpPr>
        <p:spPr>
          <a:xfrm rot="10800000" flipH="1">
            <a:off x="12458450" y="1838550"/>
            <a:ext cx="9298500" cy="39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20"/>
          <p:cNvSpPr txBox="1"/>
          <p:nvPr/>
        </p:nvSpPr>
        <p:spPr>
          <a:xfrm>
            <a:off x="747415" y="592718"/>
            <a:ext cx="13387162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MSR Field?</a:t>
            </a:r>
            <a:endParaRPr sz="90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1209423" y="4379221"/>
            <a:ext cx="10294200" cy="778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88950" algn="l" rtl="0"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r>
              <a:rPr lang="en-US" sz="3600" dirty="0"/>
              <a:t>Although IRTs were introduced on GitHub in 2016 and developers positively rated the usefulness of IRTs on issue reporting, they are </a:t>
            </a:r>
            <a:r>
              <a:rPr lang="en-US" sz="3600" dirty="0">
                <a:solidFill>
                  <a:srgbClr val="FF0000"/>
                </a:solidFill>
              </a:rPr>
              <a:t>rarely utilized</a:t>
            </a:r>
            <a:r>
              <a:rPr lang="en-US" sz="3600" dirty="0"/>
              <a:t>, according to our analysis.</a:t>
            </a:r>
          </a:p>
          <a:p>
            <a:pPr marL="457200" lvl="0" indent="-488950" algn="l" rtl="0"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endParaRPr lang="en-US" sz="3600" dirty="0"/>
          </a:p>
          <a:p>
            <a:pPr marL="457200" lvl="0" indent="-488950" algn="l" rtl="0"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r>
              <a:rPr lang="en-US" sz="3400" dirty="0">
                <a:solidFill>
                  <a:srgbClr val="FF0000"/>
                </a:solidFill>
              </a:rPr>
              <a:t>NOT A LOT RESEARCH IN MSR: </a:t>
            </a:r>
            <a:r>
              <a:rPr lang="en-US" sz="3400" dirty="0"/>
              <a:t>Only one paper (Li et al, 2022*) has empirically analyzed IRTs. This study, however, examined only </a:t>
            </a:r>
            <a:r>
              <a:rPr lang="en-US" sz="3400" dirty="0">
                <a:solidFill>
                  <a:srgbClr val="FF0000"/>
                </a:solidFill>
              </a:rPr>
              <a:t>802 of the most popular projects </a:t>
            </a:r>
            <a:r>
              <a:rPr lang="en-US" sz="3400" dirty="0"/>
              <a:t>and aimed to find the content, impact, and perception of templates. 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4100"/>
            </a:pPr>
            <a:endParaRPr lang="en-US" sz="3400" dirty="0"/>
          </a:p>
          <a:p>
            <a:pPr marL="457200" lvl="0" indent="-488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r>
              <a:rPr lang="en-US" sz="3400" dirty="0"/>
              <a:t>Therefore, </a:t>
            </a:r>
            <a:r>
              <a:rPr lang="en-US" sz="3400" dirty="0">
                <a:solidFill>
                  <a:srgbClr val="00B050"/>
                </a:solidFill>
              </a:rPr>
              <a:t>many questions regarding templates still need to be answered on a larger scale</a:t>
            </a:r>
            <a:r>
              <a:rPr lang="en-US" sz="3400" dirty="0"/>
              <a:t>.</a:t>
            </a:r>
            <a:endParaRPr sz="3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AB04A-EE69-3AF2-C029-70B66E122C4D}"/>
              </a:ext>
            </a:extLst>
          </p:cNvPr>
          <p:cNvSpPr txBox="1"/>
          <p:nvPr/>
        </p:nvSpPr>
        <p:spPr>
          <a:xfrm>
            <a:off x="13790544" y="1003994"/>
            <a:ext cx="121953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IRT: Issue Report Template</a:t>
            </a:r>
            <a:endParaRPr lang="en-US" sz="3200" dirty="0"/>
          </a:p>
        </p:txBody>
      </p:sp>
      <p:cxnSp>
        <p:nvCxnSpPr>
          <p:cNvPr id="2" name="Google Shape;101;p20">
            <a:extLst>
              <a:ext uri="{FF2B5EF4-FFF2-40B4-BE49-F238E27FC236}">
                <a16:creationId xmlns:a16="http://schemas.microsoft.com/office/drawing/2014/main" id="{AB2D38A1-B84F-4B16-F0D1-C6C995F06264}"/>
              </a:ext>
            </a:extLst>
          </p:cNvPr>
          <p:cNvCxnSpPr>
            <a:cxnSpLocks/>
          </p:cNvCxnSpPr>
          <p:nvPr/>
        </p:nvCxnSpPr>
        <p:spPr>
          <a:xfrm>
            <a:off x="11785825" y="4569284"/>
            <a:ext cx="0" cy="742308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03;p20">
            <a:extLst>
              <a:ext uri="{FF2B5EF4-FFF2-40B4-BE49-F238E27FC236}">
                <a16:creationId xmlns:a16="http://schemas.microsoft.com/office/drawing/2014/main" id="{70C71646-C4F5-E221-CF7E-43CA87D04E2F}"/>
              </a:ext>
            </a:extLst>
          </p:cNvPr>
          <p:cNvSpPr txBox="1"/>
          <p:nvPr/>
        </p:nvSpPr>
        <p:spPr>
          <a:xfrm>
            <a:off x="12511925" y="3536800"/>
            <a:ext cx="102942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Possible Research Questions</a:t>
            </a:r>
            <a:endParaRPr sz="39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05;p20">
            <a:extLst>
              <a:ext uri="{FF2B5EF4-FFF2-40B4-BE49-F238E27FC236}">
                <a16:creationId xmlns:a16="http://schemas.microsoft.com/office/drawing/2014/main" id="{691F0D69-CC92-EC02-0A2E-A41BAB250861}"/>
              </a:ext>
            </a:extLst>
          </p:cNvPr>
          <p:cNvSpPr txBox="1"/>
          <p:nvPr/>
        </p:nvSpPr>
        <p:spPr>
          <a:xfrm>
            <a:off x="12164075" y="4481527"/>
            <a:ext cx="10989900" cy="618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88950" algn="l" rtl="0">
              <a:spcBef>
                <a:spcPts val="0"/>
              </a:spcBef>
              <a:spcAft>
                <a:spcPts val="0"/>
              </a:spcAft>
              <a:buSzPts val="4100"/>
              <a:buChar char="-"/>
            </a:pPr>
            <a:r>
              <a:rPr lang="en-US" sz="3000" dirty="0"/>
              <a:t>What are the attributes of a good IRT?</a:t>
            </a:r>
          </a:p>
          <a:p>
            <a:pPr marL="457200" lvl="0" indent="-488950" algn="l" rtl="0">
              <a:spcBef>
                <a:spcPts val="0"/>
              </a:spcBef>
              <a:spcAft>
                <a:spcPts val="0"/>
              </a:spcAft>
              <a:buSzPts val="4100"/>
              <a:buChar char="-"/>
            </a:pPr>
            <a:r>
              <a:rPr lang="en-US" sz="3000" dirty="0"/>
              <a:t>How are IRTs distributed across repositories, and how does this distribution vary based on different metrics such as the programming language used?</a:t>
            </a:r>
          </a:p>
          <a:p>
            <a:pPr marL="457200" lvl="0" indent="-488950" algn="l" rtl="0">
              <a:spcBef>
                <a:spcPts val="0"/>
              </a:spcBef>
              <a:spcAft>
                <a:spcPts val="0"/>
              </a:spcAft>
              <a:buSzPts val="4100"/>
              <a:buChar char="-"/>
            </a:pPr>
            <a:r>
              <a:rPr lang="en-US" sz="3000" dirty="0"/>
              <a:t>How has IRT usage evolved over time?</a:t>
            </a:r>
          </a:p>
          <a:p>
            <a:pPr marL="457200" lvl="0" indent="-488950" algn="l" rtl="0">
              <a:spcBef>
                <a:spcPts val="0"/>
              </a:spcBef>
              <a:spcAft>
                <a:spcPts val="0"/>
              </a:spcAft>
              <a:buSzPts val="4100"/>
              <a:buChar char="-"/>
            </a:pPr>
            <a:r>
              <a:rPr lang="en-US" sz="3000" dirty="0"/>
              <a:t>Do contributors follow the templates?</a:t>
            </a:r>
          </a:p>
          <a:p>
            <a:pPr marL="457200" lvl="0" indent="-488950" algn="l" rtl="0">
              <a:spcBef>
                <a:spcPts val="0"/>
              </a:spcBef>
              <a:spcAft>
                <a:spcPts val="0"/>
              </a:spcAft>
              <a:buSzPts val="4100"/>
              <a:buChar char="-"/>
            </a:pPr>
            <a:r>
              <a:rPr lang="en-US" sz="3000" dirty="0"/>
              <a:t>How to generate an IRT based on the requirements?</a:t>
            </a:r>
          </a:p>
          <a:p>
            <a:pPr marL="457200" lvl="0" indent="-488950" algn="l" rtl="0">
              <a:spcBef>
                <a:spcPts val="0"/>
              </a:spcBef>
              <a:spcAft>
                <a:spcPts val="0"/>
              </a:spcAft>
              <a:buSzPts val="4100"/>
              <a:buChar char="-"/>
            </a:pPr>
            <a:r>
              <a:rPr lang="en-US" sz="3000" dirty="0"/>
              <a:t>How to evaluate IRTs?</a:t>
            </a:r>
          </a:p>
          <a:p>
            <a:pPr marL="457200" lvl="0" indent="-488950" algn="l" rtl="0">
              <a:spcBef>
                <a:spcPts val="0"/>
              </a:spcBef>
              <a:spcAft>
                <a:spcPts val="0"/>
              </a:spcAft>
              <a:buSzPts val="4100"/>
              <a:buChar char="-"/>
            </a:pPr>
            <a:r>
              <a:rPr lang="en-US" sz="3000" dirty="0"/>
              <a:t>What is the relation of existing IRTs to the project attributes</a:t>
            </a:r>
          </a:p>
          <a:p>
            <a:pPr marL="457200" lvl="0" indent="-488950" algn="l" rtl="0">
              <a:spcBef>
                <a:spcPts val="0"/>
              </a:spcBef>
              <a:spcAft>
                <a:spcPts val="0"/>
              </a:spcAft>
              <a:buSzPts val="4100"/>
              <a:buChar char="-"/>
            </a:pPr>
            <a:r>
              <a:rPr lang="en-US" sz="3000" dirty="0"/>
              <a:t>How does IRT affect issue tracking, such as issue resolution time and the number of discussions?</a:t>
            </a:r>
          </a:p>
          <a:p>
            <a:pPr marL="457200" lvl="0" indent="-488950" algn="l" rtl="0">
              <a:spcBef>
                <a:spcPts val="0"/>
              </a:spcBef>
              <a:spcAft>
                <a:spcPts val="0"/>
              </a:spcAft>
              <a:buSzPts val="4100"/>
              <a:buChar char="-"/>
            </a:pPr>
            <a:r>
              <a:rPr lang="en-US" sz="3000" dirty="0"/>
              <a:t>What is the impact of IRTs on other studies related to issue reports such as issue report classification or summarization?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8F2BF1-32C4-C53F-AD5D-B173120BF161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 Neue" panose="02000503000000020004" pitchFamily="2" charset="0"/>
              </a:rPr>
              <a:t>2</a:t>
            </a:r>
            <a:r>
              <a:rPr lang="en-US" sz="3200" b="1" dirty="0">
                <a:effectLst/>
                <a:latin typeface="Helvetica Neue" panose="02000503000000020004" pitchFamily="2" charset="0"/>
              </a:rPr>
              <a:t>/8</a:t>
            </a:r>
          </a:p>
        </p:txBody>
      </p:sp>
      <p:sp>
        <p:nvSpPr>
          <p:cNvPr id="9" name="Google Shape;83;p18">
            <a:extLst>
              <a:ext uri="{FF2B5EF4-FFF2-40B4-BE49-F238E27FC236}">
                <a16:creationId xmlns:a16="http://schemas.microsoft.com/office/drawing/2014/main" id="{AA4FD98E-03E8-162D-F1A1-0DF43FF38794}"/>
              </a:ext>
            </a:extLst>
          </p:cNvPr>
          <p:cNvSpPr txBox="1"/>
          <p:nvPr/>
        </p:nvSpPr>
        <p:spPr>
          <a:xfrm>
            <a:off x="1230171" y="12747526"/>
            <a:ext cx="15877529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* Z. Li, Y. Yu, T. Wang, Y. Lei, Y. Wang, and H. Wang, “To follow or not to follow: Understanding issue/pull-request templates on </a:t>
            </a:r>
            <a:r>
              <a:rPr lang="en-US" sz="2000" dirty="0" err="1">
                <a:latin typeface="Helvetica" pitchFamily="2" charset="0"/>
              </a:rPr>
              <a:t>github</a:t>
            </a:r>
            <a:r>
              <a:rPr lang="en-US" sz="2000" dirty="0">
                <a:latin typeface="Helvetica" pitchFamily="2" charset="0"/>
              </a:rPr>
              <a:t>,” IEEE Transactions on Software Engineering, 2022.</a:t>
            </a:r>
          </a:p>
        </p:txBody>
      </p:sp>
    </p:spTree>
    <p:extLst>
      <p:ext uri="{BB962C8B-B14F-4D97-AF65-F5344CB8AC3E}">
        <p14:creationId xmlns:p14="http://schemas.microsoft.com/office/powerpoint/2010/main" val="221156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20"/>
          <p:cNvCxnSpPr/>
          <p:nvPr/>
        </p:nvCxnSpPr>
        <p:spPr>
          <a:xfrm rot="10800000" flipH="1">
            <a:off x="12458450" y="1838550"/>
            <a:ext cx="9298500" cy="39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20"/>
          <p:cNvSpPr txBox="1"/>
          <p:nvPr/>
        </p:nvSpPr>
        <p:spPr>
          <a:xfrm>
            <a:off x="747415" y="592718"/>
            <a:ext cx="13387162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MSR Field?</a:t>
            </a:r>
            <a:endParaRPr sz="90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1209423" y="4379221"/>
            <a:ext cx="10294200" cy="778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88950" algn="l" rtl="0"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r>
              <a:rPr lang="en-US" sz="3600" dirty="0"/>
              <a:t>Although IRTs were introduced on GitHub in 2016 and developers positively rated the usefulness of IRTs on issue reporting, they are </a:t>
            </a:r>
            <a:r>
              <a:rPr lang="en-US" sz="3600" dirty="0">
                <a:solidFill>
                  <a:srgbClr val="FF0000"/>
                </a:solidFill>
              </a:rPr>
              <a:t>rarely utilized</a:t>
            </a:r>
            <a:r>
              <a:rPr lang="en-US" sz="3600" dirty="0"/>
              <a:t>, according to our analysis.</a:t>
            </a:r>
          </a:p>
          <a:p>
            <a:pPr marL="457200" lvl="0" indent="-488950" algn="l" rtl="0"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endParaRPr lang="en-US" sz="3600" dirty="0"/>
          </a:p>
          <a:p>
            <a:pPr marL="457200" lvl="0" indent="-488950" algn="l" rtl="0"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r>
              <a:rPr lang="en-US" sz="3400" dirty="0">
                <a:solidFill>
                  <a:srgbClr val="FF0000"/>
                </a:solidFill>
              </a:rPr>
              <a:t>NOT A LOT RESEARCH IN MSR: </a:t>
            </a:r>
            <a:r>
              <a:rPr lang="en-US" sz="3400" dirty="0"/>
              <a:t>Only one paper (Li et al, 2022*) has empirically analyzed IRTs. This study, however, examined only </a:t>
            </a:r>
            <a:r>
              <a:rPr lang="en-US" sz="3400" dirty="0">
                <a:solidFill>
                  <a:srgbClr val="FF0000"/>
                </a:solidFill>
              </a:rPr>
              <a:t>802 of the most popular projects </a:t>
            </a:r>
            <a:r>
              <a:rPr lang="en-US" sz="3400" dirty="0"/>
              <a:t>and aimed to find the content, impact, and perception of templates. 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4100"/>
            </a:pPr>
            <a:endParaRPr lang="en-US" sz="3400" dirty="0"/>
          </a:p>
          <a:p>
            <a:pPr marL="457200" lvl="0" indent="-488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r>
              <a:rPr lang="en-US" sz="3400" dirty="0"/>
              <a:t>Therefore, </a:t>
            </a:r>
            <a:r>
              <a:rPr lang="en-US" sz="3400" dirty="0">
                <a:solidFill>
                  <a:srgbClr val="00B050"/>
                </a:solidFill>
              </a:rPr>
              <a:t>many questions regarding templates still need to be answered on a larger scale</a:t>
            </a:r>
            <a:r>
              <a:rPr lang="en-US" sz="3400" dirty="0"/>
              <a:t>.</a:t>
            </a:r>
            <a:endParaRPr sz="3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AB04A-EE69-3AF2-C029-70B66E122C4D}"/>
              </a:ext>
            </a:extLst>
          </p:cNvPr>
          <p:cNvSpPr txBox="1"/>
          <p:nvPr/>
        </p:nvSpPr>
        <p:spPr>
          <a:xfrm>
            <a:off x="13790544" y="1003994"/>
            <a:ext cx="121953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IRT: Issue Report Template</a:t>
            </a:r>
            <a:endParaRPr lang="en-US" sz="3200" dirty="0"/>
          </a:p>
        </p:txBody>
      </p:sp>
      <p:cxnSp>
        <p:nvCxnSpPr>
          <p:cNvPr id="2" name="Google Shape;101;p20">
            <a:extLst>
              <a:ext uri="{FF2B5EF4-FFF2-40B4-BE49-F238E27FC236}">
                <a16:creationId xmlns:a16="http://schemas.microsoft.com/office/drawing/2014/main" id="{AB2D38A1-B84F-4B16-F0D1-C6C995F06264}"/>
              </a:ext>
            </a:extLst>
          </p:cNvPr>
          <p:cNvCxnSpPr>
            <a:cxnSpLocks/>
          </p:cNvCxnSpPr>
          <p:nvPr/>
        </p:nvCxnSpPr>
        <p:spPr>
          <a:xfrm>
            <a:off x="11785825" y="4569284"/>
            <a:ext cx="0" cy="742308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012C602-6B8B-4E0F-0128-47E639D3A80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44000"/>
          </a:blip>
          <a:stretch>
            <a:fillRect/>
          </a:stretch>
        </p:blipFill>
        <p:spPr>
          <a:xfrm>
            <a:off x="11971571" y="3504711"/>
            <a:ext cx="11170148" cy="7139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C6AAAF-F184-A221-CABB-2C096E4E72FF}"/>
              </a:ext>
            </a:extLst>
          </p:cNvPr>
          <p:cNvSpPr txBox="1"/>
          <p:nvPr/>
        </p:nvSpPr>
        <p:spPr>
          <a:xfrm>
            <a:off x="12695511" y="5997009"/>
            <a:ext cx="97222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The </a:t>
            </a:r>
            <a:r>
              <a:rPr lang="en-US" sz="3200" b="1" dirty="0">
                <a:solidFill>
                  <a:srgbClr val="FF0000"/>
                </a:solidFill>
              </a:rPr>
              <a:t>first step </a:t>
            </a:r>
            <a:r>
              <a:rPr lang="en-US" sz="3200" b="1" dirty="0"/>
              <a:t>in answering such questions is the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selection of the subject software repositories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E76E7-950E-2EFC-636F-23DE2758E7EF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 Neue" panose="02000503000000020004" pitchFamily="2" charset="0"/>
              </a:rPr>
              <a:t>2</a:t>
            </a:r>
            <a:r>
              <a:rPr lang="en-US" sz="3200" b="1" dirty="0">
                <a:effectLst/>
                <a:latin typeface="Helvetica Neue" panose="02000503000000020004" pitchFamily="2" charset="0"/>
              </a:rPr>
              <a:t>/8</a:t>
            </a:r>
          </a:p>
        </p:txBody>
      </p:sp>
      <p:sp>
        <p:nvSpPr>
          <p:cNvPr id="10" name="Google Shape;83;p18">
            <a:extLst>
              <a:ext uri="{FF2B5EF4-FFF2-40B4-BE49-F238E27FC236}">
                <a16:creationId xmlns:a16="http://schemas.microsoft.com/office/drawing/2014/main" id="{83750630-AE5E-4F99-B059-AEF0F9FEF3BC}"/>
              </a:ext>
            </a:extLst>
          </p:cNvPr>
          <p:cNvSpPr txBox="1"/>
          <p:nvPr/>
        </p:nvSpPr>
        <p:spPr>
          <a:xfrm>
            <a:off x="1230171" y="12747526"/>
            <a:ext cx="15877529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* Z. Li, Y. Yu, T. Wang, Y. Lei, Y. Wang, and H. Wang, “To follow or not to follow: Understanding issue/pull-request templates on </a:t>
            </a:r>
            <a:r>
              <a:rPr lang="en-US" sz="2000" dirty="0" err="1">
                <a:latin typeface="Helvetica" pitchFamily="2" charset="0"/>
              </a:rPr>
              <a:t>github</a:t>
            </a:r>
            <a:r>
              <a:rPr lang="en-US" sz="2000" dirty="0">
                <a:latin typeface="Helvetica" pitchFamily="2" charset="0"/>
              </a:rPr>
              <a:t>,” IEEE Transactions on Software Engineering, 2022.</a:t>
            </a:r>
          </a:p>
        </p:txBody>
      </p:sp>
    </p:spTree>
    <p:extLst>
      <p:ext uri="{BB962C8B-B14F-4D97-AF65-F5344CB8AC3E}">
        <p14:creationId xmlns:p14="http://schemas.microsoft.com/office/powerpoint/2010/main" val="295089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20"/>
          <p:cNvCxnSpPr/>
          <p:nvPr/>
        </p:nvCxnSpPr>
        <p:spPr>
          <a:xfrm rot="10800000" flipH="1">
            <a:off x="12458450" y="1838550"/>
            <a:ext cx="9298500" cy="39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20"/>
          <p:cNvSpPr txBox="1"/>
          <p:nvPr/>
        </p:nvSpPr>
        <p:spPr>
          <a:xfrm>
            <a:off x="747415" y="592718"/>
            <a:ext cx="13387162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MSR Field?</a:t>
            </a:r>
            <a:endParaRPr sz="90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1209423" y="4379221"/>
            <a:ext cx="10294200" cy="778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88950" algn="l" rtl="0"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r>
              <a:rPr lang="en-US" sz="3600" dirty="0"/>
              <a:t>Although IRTs were introduced on GitHub in 2016 and developers positively rated the usefulness of IRTs on issue reporting, they are </a:t>
            </a:r>
            <a:r>
              <a:rPr lang="en-US" sz="3600" dirty="0">
                <a:solidFill>
                  <a:srgbClr val="FF0000"/>
                </a:solidFill>
              </a:rPr>
              <a:t>rarely utilized</a:t>
            </a:r>
            <a:r>
              <a:rPr lang="en-US" sz="3600" dirty="0"/>
              <a:t>, according to our analysis.</a:t>
            </a:r>
          </a:p>
          <a:p>
            <a:pPr marL="457200" lvl="0" indent="-488950" algn="l" rtl="0"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endParaRPr lang="en-US" sz="3600" dirty="0"/>
          </a:p>
          <a:p>
            <a:pPr marL="457200" lvl="0" indent="-488950" algn="l" rtl="0"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r>
              <a:rPr lang="en-US" sz="3400" dirty="0">
                <a:solidFill>
                  <a:srgbClr val="FF0000"/>
                </a:solidFill>
              </a:rPr>
              <a:t>NOT A LOT RESEARCH IN MSR: </a:t>
            </a:r>
            <a:r>
              <a:rPr lang="en-US" sz="3400" dirty="0"/>
              <a:t>Only one paper (Li et al, 2022*) has empirically analyzed IRTs. This study, however, examined only </a:t>
            </a:r>
            <a:r>
              <a:rPr lang="en-US" sz="3400" dirty="0">
                <a:solidFill>
                  <a:srgbClr val="FF0000"/>
                </a:solidFill>
              </a:rPr>
              <a:t>802 of the most popular projects </a:t>
            </a:r>
            <a:r>
              <a:rPr lang="en-US" sz="3400" dirty="0"/>
              <a:t>and aimed to find the content, impact, and perception of templates. 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4100"/>
            </a:pPr>
            <a:endParaRPr lang="en-US" sz="3400" dirty="0"/>
          </a:p>
          <a:p>
            <a:pPr marL="457200" lvl="0" indent="-488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r>
              <a:rPr lang="en-US" sz="3400" dirty="0"/>
              <a:t>Therefore, </a:t>
            </a:r>
            <a:r>
              <a:rPr lang="en-US" sz="3400" dirty="0">
                <a:solidFill>
                  <a:srgbClr val="00B050"/>
                </a:solidFill>
              </a:rPr>
              <a:t>many questions regarding templates still need to be answered on a larger scale</a:t>
            </a:r>
            <a:r>
              <a:rPr lang="en-US" sz="3400" dirty="0"/>
              <a:t>.</a:t>
            </a:r>
            <a:endParaRPr sz="3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AB04A-EE69-3AF2-C029-70B66E122C4D}"/>
              </a:ext>
            </a:extLst>
          </p:cNvPr>
          <p:cNvSpPr txBox="1"/>
          <p:nvPr/>
        </p:nvSpPr>
        <p:spPr>
          <a:xfrm>
            <a:off x="13790544" y="1003994"/>
            <a:ext cx="121953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IRT: Issue Report Template</a:t>
            </a:r>
            <a:endParaRPr lang="en-US" sz="3200" dirty="0"/>
          </a:p>
        </p:txBody>
      </p:sp>
      <p:cxnSp>
        <p:nvCxnSpPr>
          <p:cNvPr id="2" name="Google Shape;101;p20">
            <a:extLst>
              <a:ext uri="{FF2B5EF4-FFF2-40B4-BE49-F238E27FC236}">
                <a16:creationId xmlns:a16="http://schemas.microsoft.com/office/drawing/2014/main" id="{AB2D38A1-B84F-4B16-F0D1-C6C995F06264}"/>
              </a:ext>
            </a:extLst>
          </p:cNvPr>
          <p:cNvCxnSpPr>
            <a:cxnSpLocks/>
          </p:cNvCxnSpPr>
          <p:nvPr/>
        </p:nvCxnSpPr>
        <p:spPr>
          <a:xfrm>
            <a:off x="11785825" y="4569284"/>
            <a:ext cx="0" cy="742308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012C602-6B8B-4E0F-0128-47E639D3A80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44000"/>
          </a:blip>
          <a:stretch>
            <a:fillRect/>
          </a:stretch>
        </p:blipFill>
        <p:spPr>
          <a:xfrm>
            <a:off x="11971571" y="3504711"/>
            <a:ext cx="11170148" cy="7139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C6AAAF-F184-A221-CABB-2C096E4E72FF}"/>
              </a:ext>
            </a:extLst>
          </p:cNvPr>
          <p:cNvSpPr txBox="1"/>
          <p:nvPr/>
        </p:nvSpPr>
        <p:spPr>
          <a:xfrm>
            <a:off x="12695511" y="5997009"/>
            <a:ext cx="97222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The </a:t>
            </a:r>
            <a:r>
              <a:rPr lang="en-US" sz="3200" b="1" dirty="0">
                <a:solidFill>
                  <a:srgbClr val="FF0000"/>
                </a:solidFill>
              </a:rPr>
              <a:t>first step </a:t>
            </a:r>
            <a:r>
              <a:rPr lang="en-US" sz="3200" b="1" dirty="0"/>
              <a:t>in answering such questions is the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selection of the subject software repositories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DF1FD6-646E-1E15-2A62-A65338678757}"/>
              </a:ext>
            </a:extLst>
          </p:cNvPr>
          <p:cNvSpPr/>
          <p:nvPr/>
        </p:nvSpPr>
        <p:spPr>
          <a:xfrm>
            <a:off x="13451310" y="7961779"/>
            <a:ext cx="7601773" cy="27194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We introduce GIRT-Data (GitHub IRT Dataset): the first and largest IRT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A9E5A-0E95-7744-1D40-2B18DE009094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 Neue" panose="02000503000000020004" pitchFamily="2" charset="0"/>
              </a:rPr>
              <a:t>2</a:t>
            </a:r>
            <a:r>
              <a:rPr lang="en-US" sz="3200" b="1" dirty="0">
                <a:effectLst/>
                <a:latin typeface="Helvetica Neue" panose="02000503000000020004" pitchFamily="2" charset="0"/>
              </a:rPr>
              <a:t>/8</a:t>
            </a:r>
          </a:p>
        </p:txBody>
      </p:sp>
      <p:sp>
        <p:nvSpPr>
          <p:cNvPr id="9" name="Google Shape;83;p18">
            <a:extLst>
              <a:ext uri="{FF2B5EF4-FFF2-40B4-BE49-F238E27FC236}">
                <a16:creationId xmlns:a16="http://schemas.microsoft.com/office/drawing/2014/main" id="{2234DBC9-BC75-D3BC-3325-D847C6ABF0CE}"/>
              </a:ext>
            </a:extLst>
          </p:cNvPr>
          <p:cNvSpPr txBox="1"/>
          <p:nvPr/>
        </p:nvSpPr>
        <p:spPr>
          <a:xfrm>
            <a:off x="1230171" y="12747526"/>
            <a:ext cx="15877529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* Z. Li, Y. Yu, T. Wang, Y. Lei, Y. Wang, and H. Wang, “To follow or not to follow: Understanding issue/pull-request templates on </a:t>
            </a:r>
            <a:r>
              <a:rPr lang="en-US" sz="2000" dirty="0" err="1">
                <a:latin typeface="Helvetica" pitchFamily="2" charset="0"/>
              </a:rPr>
              <a:t>github</a:t>
            </a:r>
            <a:r>
              <a:rPr lang="en-US" sz="2000" dirty="0">
                <a:latin typeface="Helvetica" pitchFamily="2" charset="0"/>
              </a:rPr>
              <a:t>,” IEEE Transactions on Software Engineering, 2022.</a:t>
            </a:r>
          </a:p>
        </p:txBody>
      </p:sp>
    </p:spTree>
    <p:extLst>
      <p:ext uri="{BB962C8B-B14F-4D97-AF65-F5344CB8AC3E}">
        <p14:creationId xmlns:p14="http://schemas.microsoft.com/office/powerpoint/2010/main" val="3817321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2"/>
          <p:cNvCxnSpPr/>
          <p:nvPr/>
        </p:nvCxnSpPr>
        <p:spPr>
          <a:xfrm>
            <a:off x="9936480" y="2179320"/>
            <a:ext cx="12549300" cy="132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111;p21">
            <a:extLst>
              <a:ext uri="{FF2B5EF4-FFF2-40B4-BE49-F238E27FC236}">
                <a16:creationId xmlns:a16="http://schemas.microsoft.com/office/drawing/2014/main" id="{0429CDB9-ADDF-3A05-901D-6CABAE4EFBFD}"/>
              </a:ext>
            </a:extLst>
          </p:cNvPr>
          <p:cNvSpPr txBox="1"/>
          <p:nvPr/>
        </p:nvSpPr>
        <p:spPr>
          <a:xfrm>
            <a:off x="937853" y="1856729"/>
            <a:ext cx="8658993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chemeClr val="dk1"/>
                </a:solidFill>
              </a:rPr>
              <a:t>GIRT-Data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01085-C492-BFA4-1A6A-FE4B86FFFB41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/>
                <a:latin typeface="Helvetica Neue" panose="02000503000000020004" pitchFamily="2" charset="0"/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2453780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19"/>
          <p:cNvCxnSpPr/>
          <p:nvPr/>
        </p:nvCxnSpPr>
        <p:spPr>
          <a:xfrm rot="10800000" flipH="1">
            <a:off x="12458450" y="1838550"/>
            <a:ext cx="9298500" cy="39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83;p18">
            <a:extLst>
              <a:ext uri="{FF2B5EF4-FFF2-40B4-BE49-F238E27FC236}">
                <a16:creationId xmlns:a16="http://schemas.microsoft.com/office/drawing/2014/main" id="{5AE916D1-35E8-910D-1439-3067B846505C}"/>
              </a:ext>
            </a:extLst>
          </p:cNvPr>
          <p:cNvSpPr txBox="1"/>
          <p:nvPr/>
        </p:nvSpPr>
        <p:spPr>
          <a:xfrm>
            <a:off x="8506471" y="12962940"/>
            <a:ext cx="15877529" cy="81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Nikeghbal</a:t>
            </a:r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*, </a:t>
            </a:r>
            <a:r>
              <a:rPr lang="en-US" sz="3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Kargaran</a:t>
            </a:r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*) et al. - </a:t>
            </a:r>
            <a:r>
              <a:rPr lang="en-US" sz="31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GIRT-Data: Sampling GitHub Issue Report Templates</a:t>
            </a:r>
            <a:endParaRPr lang="en-US" sz="3100" dirty="0">
              <a:solidFill>
                <a:schemeClr val="dk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3" name="Google Shape;92;p19">
            <a:extLst>
              <a:ext uri="{FF2B5EF4-FFF2-40B4-BE49-F238E27FC236}">
                <a16:creationId xmlns:a16="http://schemas.microsoft.com/office/drawing/2014/main" id="{D2E3CDBC-C979-18C0-A44F-0E3566EE77C7}"/>
              </a:ext>
            </a:extLst>
          </p:cNvPr>
          <p:cNvSpPr txBox="1"/>
          <p:nvPr/>
        </p:nvSpPr>
        <p:spPr>
          <a:xfrm>
            <a:off x="747415" y="592718"/>
            <a:ext cx="12283500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Issue Report Template?</a:t>
            </a:r>
            <a:endParaRPr sz="90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501E4-A178-54EF-6365-8BA6BED736C0}"/>
              </a:ext>
            </a:extLst>
          </p:cNvPr>
          <p:cNvSpPr txBox="1"/>
          <p:nvPr/>
        </p:nvSpPr>
        <p:spPr>
          <a:xfrm>
            <a:off x="13790544" y="1003994"/>
            <a:ext cx="56503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IRT: Issue Report Template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BCD56-CE36-78AD-7B37-F4DBCA885D63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/>
                <a:latin typeface="Helvetica Neue" panose="02000503000000020004" pitchFamily="2" charset="0"/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1484105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2"/>
          <p:cNvCxnSpPr/>
          <p:nvPr/>
        </p:nvCxnSpPr>
        <p:spPr>
          <a:xfrm>
            <a:off x="9936480" y="2179320"/>
            <a:ext cx="12549300" cy="132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111;p21">
            <a:extLst>
              <a:ext uri="{FF2B5EF4-FFF2-40B4-BE49-F238E27FC236}">
                <a16:creationId xmlns:a16="http://schemas.microsoft.com/office/drawing/2014/main" id="{0429CDB9-ADDF-3A05-901D-6CABAE4EFBFD}"/>
              </a:ext>
            </a:extLst>
          </p:cNvPr>
          <p:cNvSpPr txBox="1"/>
          <p:nvPr/>
        </p:nvSpPr>
        <p:spPr>
          <a:xfrm>
            <a:off x="937853" y="1856729"/>
            <a:ext cx="8658993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chemeClr val="dk1"/>
                </a:solidFill>
              </a:rPr>
              <a:t>GIRT-Data</a:t>
            </a:r>
            <a:endParaRPr lang="en-US" sz="8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04;p20">
            <a:extLst>
              <a:ext uri="{FF2B5EF4-FFF2-40B4-BE49-F238E27FC236}">
                <a16:creationId xmlns:a16="http://schemas.microsoft.com/office/drawing/2014/main" id="{755FB57B-F46B-23DB-4CE9-F6499428D7A3}"/>
              </a:ext>
            </a:extLst>
          </p:cNvPr>
          <p:cNvSpPr txBox="1"/>
          <p:nvPr/>
        </p:nvSpPr>
        <p:spPr>
          <a:xfrm>
            <a:off x="1209422" y="4379221"/>
            <a:ext cx="16951578" cy="27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1000"/>
              </a:spcBef>
              <a:spcAft>
                <a:spcPts val="0"/>
              </a:spcAft>
              <a:buSzPts val="4100"/>
            </a:pPr>
            <a:r>
              <a:rPr lang="en-US" sz="3400" b="1" dirty="0"/>
              <a:t>Details of GIRT-Data: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4100"/>
            </a:pPr>
            <a:endParaRPr lang="en-US" sz="3400" b="1" dirty="0"/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4100"/>
            </a:pPr>
            <a:r>
              <a:rPr lang="en-US" sz="3400" dirty="0">
                <a:solidFill>
                  <a:schemeClr val="tx1"/>
                </a:solidFill>
              </a:rPr>
              <a:t>🟥 Number of Total Repositories: 1,084,300 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4100"/>
            </a:pPr>
            <a:r>
              <a:rPr lang="en-US" sz="3400" dirty="0">
                <a:solidFill>
                  <a:schemeClr val="tx1"/>
                </a:solidFill>
              </a:rPr>
              <a:t>🟧 Number of Repositories with IRT: 50,032 (almost 5% of repositories)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8A0E5-EE6A-89A4-934D-F2753BF5C73B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/>
                <a:latin typeface="Helvetica Neue" panose="02000503000000020004" pitchFamily="2" charset="0"/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531828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2"/>
          <p:cNvCxnSpPr/>
          <p:nvPr/>
        </p:nvCxnSpPr>
        <p:spPr>
          <a:xfrm>
            <a:off x="9936480" y="2179320"/>
            <a:ext cx="12549300" cy="132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111;p21">
            <a:extLst>
              <a:ext uri="{FF2B5EF4-FFF2-40B4-BE49-F238E27FC236}">
                <a16:creationId xmlns:a16="http://schemas.microsoft.com/office/drawing/2014/main" id="{0429CDB9-ADDF-3A05-901D-6CABAE4EFBFD}"/>
              </a:ext>
            </a:extLst>
          </p:cNvPr>
          <p:cNvSpPr txBox="1"/>
          <p:nvPr/>
        </p:nvSpPr>
        <p:spPr>
          <a:xfrm>
            <a:off x="937853" y="1856729"/>
            <a:ext cx="8658993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chemeClr val="dk1"/>
                </a:solidFill>
              </a:rPr>
              <a:t>GIRT-Data</a:t>
            </a:r>
            <a:endParaRPr lang="en-US" sz="8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04;p20">
            <a:extLst>
              <a:ext uri="{FF2B5EF4-FFF2-40B4-BE49-F238E27FC236}">
                <a16:creationId xmlns:a16="http://schemas.microsoft.com/office/drawing/2014/main" id="{755FB57B-F46B-23DB-4CE9-F6499428D7A3}"/>
              </a:ext>
            </a:extLst>
          </p:cNvPr>
          <p:cNvSpPr txBox="1"/>
          <p:nvPr/>
        </p:nvSpPr>
        <p:spPr>
          <a:xfrm>
            <a:off x="1209423" y="4379221"/>
            <a:ext cx="8921166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1000"/>
              </a:spcBef>
              <a:spcAft>
                <a:spcPts val="0"/>
              </a:spcAft>
              <a:buSzPts val="4100"/>
            </a:pPr>
            <a:r>
              <a:rPr lang="en-US" sz="3400" b="1" dirty="0"/>
              <a:t>Details of GIRT-Data: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4100"/>
            </a:pPr>
            <a:endParaRPr lang="en-US" sz="3400" b="1" dirty="0"/>
          </a:p>
          <a:p>
            <a:pPr>
              <a:spcBef>
                <a:spcPts val="1000"/>
              </a:spcBef>
              <a:buSzPts val="4100"/>
            </a:pPr>
            <a:r>
              <a:rPr lang="en-US" sz="3400" dirty="0">
                <a:solidFill>
                  <a:schemeClr val="tx1"/>
                </a:solidFill>
              </a:rPr>
              <a:t>🟥 Number of Total Repositories: 1,084,300 </a:t>
            </a:r>
          </a:p>
          <a:p>
            <a:pPr marL="457200" lvl="0" indent="-488950" algn="l" rtl="0"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r>
              <a:rPr lang="en-US" sz="3400" dirty="0">
                <a:solidFill>
                  <a:schemeClr val="tx1"/>
                </a:solidFill>
              </a:rPr>
              <a:t>Number of Repositories Characteristics: 29</a:t>
            </a:r>
          </a:p>
          <a:p>
            <a:pPr lvl="7">
              <a:spcBef>
                <a:spcPts val="1000"/>
              </a:spcBef>
              <a:buSzPts val="4100"/>
            </a:pPr>
            <a:r>
              <a:rPr lang="en-US" sz="3400" dirty="0">
                <a:solidFill>
                  <a:schemeClr val="tx1"/>
                </a:solidFill>
              </a:rPr>
              <a:t>    - such as the number of stars</a:t>
            </a:r>
          </a:p>
          <a:p>
            <a:pPr marL="457200" lvl="0" indent="-488950" algn="l" rtl="0"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r>
              <a:rPr lang="en-US" sz="3400" dirty="0">
                <a:solidFill>
                  <a:schemeClr val="tx1"/>
                </a:solidFill>
              </a:rPr>
              <a:t>Number of Repositories Languages: more than 19 main languages</a:t>
            </a:r>
          </a:p>
        </p:txBody>
      </p:sp>
      <p:sp>
        <p:nvSpPr>
          <p:cNvPr id="11" name="Google Shape;111;p21">
            <a:extLst>
              <a:ext uri="{FF2B5EF4-FFF2-40B4-BE49-F238E27FC236}">
                <a16:creationId xmlns:a16="http://schemas.microsoft.com/office/drawing/2014/main" id="{FAFD59E8-11CE-EAAF-B2C5-34B9C71B2D23}"/>
              </a:ext>
            </a:extLst>
          </p:cNvPr>
          <p:cNvSpPr txBox="1"/>
          <p:nvPr/>
        </p:nvSpPr>
        <p:spPr>
          <a:xfrm>
            <a:off x="13826787" y="1375831"/>
            <a:ext cx="8658993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chemeClr val="dk1"/>
                </a:solidFill>
              </a:rPr>
              <a:t>Data Schema </a:t>
            </a:r>
            <a:r>
              <a:rPr lang="en-US" sz="5000" dirty="0">
                <a:solidFill>
                  <a:schemeClr val="tx1"/>
                </a:solidFill>
              </a:rPr>
              <a:t>🟥</a:t>
            </a:r>
            <a:r>
              <a:rPr lang="en-US" sz="8000" dirty="0">
                <a:solidFill>
                  <a:schemeClr val="tx1"/>
                </a:solidFill>
              </a:rPr>
              <a:t>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lang="en-US" sz="8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32D1FA-BD20-D186-0CA7-B569045D194E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 Neue" panose="02000503000000020004" pitchFamily="2" charset="0"/>
              </a:rPr>
              <a:t>4</a:t>
            </a:r>
            <a:r>
              <a:rPr lang="en-US" sz="3200" b="1" dirty="0">
                <a:effectLst/>
                <a:latin typeface="Helvetica Neue" panose="02000503000000020004" pitchFamily="2" charset="0"/>
              </a:rPr>
              <a:t>/8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2"/>
          <p:cNvCxnSpPr/>
          <p:nvPr/>
        </p:nvCxnSpPr>
        <p:spPr>
          <a:xfrm>
            <a:off x="9936480" y="2179320"/>
            <a:ext cx="12549300" cy="132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111;p21">
            <a:extLst>
              <a:ext uri="{FF2B5EF4-FFF2-40B4-BE49-F238E27FC236}">
                <a16:creationId xmlns:a16="http://schemas.microsoft.com/office/drawing/2014/main" id="{0429CDB9-ADDF-3A05-901D-6CABAE4EFBFD}"/>
              </a:ext>
            </a:extLst>
          </p:cNvPr>
          <p:cNvSpPr txBox="1"/>
          <p:nvPr/>
        </p:nvSpPr>
        <p:spPr>
          <a:xfrm>
            <a:off x="937853" y="1856729"/>
            <a:ext cx="8658993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chemeClr val="dk1"/>
                </a:solidFill>
              </a:rPr>
              <a:t>GIRT-Data</a:t>
            </a:r>
            <a:endParaRPr lang="en-US" sz="8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1;p21">
            <a:extLst>
              <a:ext uri="{FF2B5EF4-FFF2-40B4-BE49-F238E27FC236}">
                <a16:creationId xmlns:a16="http://schemas.microsoft.com/office/drawing/2014/main" id="{FAFD59E8-11CE-EAAF-B2C5-34B9C71B2D23}"/>
              </a:ext>
            </a:extLst>
          </p:cNvPr>
          <p:cNvSpPr txBox="1"/>
          <p:nvPr/>
        </p:nvSpPr>
        <p:spPr>
          <a:xfrm>
            <a:off x="13826787" y="1375831"/>
            <a:ext cx="8658993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chemeClr val="dk1"/>
                </a:solidFill>
              </a:rPr>
              <a:t>Data Schema </a:t>
            </a:r>
            <a:r>
              <a:rPr lang="en-US" sz="5000" dirty="0">
                <a:solidFill>
                  <a:schemeClr val="tx1"/>
                </a:solidFill>
              </a:rPr>
              <a:t>🟥</a:t>
            </a:r>
            <a:r>
              <a:rPr lang="en-US" sz="8000" dirty="0">
                <a:solidFill>
                  <a:schemeClr val="tx1"/>
                </a:solidFill>
              </a:rPr>
              <a:t> </a:t>
            </a:r>
            <a:endParaRPr sz="8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995A3C9-5E8E-87E1-D1EF-121D3E54E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589" y="3727270"/>
            <a:ext cx="13255710" cy="8274775"/>
          </a:xfrm>
          <a:prstGeom prst="rect">
            <a:avLst/>
          </a:prstGeom>
        </p:spPr>
      </p:pic>
      <p:sp>
        <p:nvSpPr>
          <p:cNvPr id="3" name="Google Shape;104;p20">
            <a:extLst>
              <a:ext uri="{FF2B5EF4-FFF2-40B4-BE49-F238E27FC236}">
                <a16:creationId xmlns:a16="http://schemas.microsoft.com/office/drawing/2014/main" id="{C09B6BF8-0334-8652-5C25-D00E5910A93B}"/>
              </a:ext>
            </a:extLst>
          </p:cNvPr>
          <p:cNvSpPr txBox="1"/>
          <p:nvPr/>
        </p:nvSpPr>
        <p:spPr>
          <a:xfrm>
            <a:off x="1209423" y="4379221"/>
            <a:ext cx="8921166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1000"/>
              </a:spcBef>
              <a:spcAft>
                <a:spcPts val="0"/>
              </a:spcAft>
              <a:buSzPts val="4100"/>
            </a:pPr>
            <a:r>
              <a:rPr lang="en-US" sz="3400" b="1" dirty="0"/>
              <a:t>Details of GIRT-Data: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4100"/>
            </a:pPr>
            <a:endParaRPr lang="en-US" sz="3400" b="1" dirty="0"/>
          </a:p>
          <a:p>
            <a:pPr>
              <a:spcBef>
                <a:spcPts val="1000"/>
              </a:spcBef>
              <a:buSzPts val="4100"/>
            </a:pPr>
            <a:r>
              <a:rPr lang="en-US" sz="3400" dirty="0">
                <a:solidFill>
                  <a:schemeClr val="tx1"/>
                </a:solidFill>
              </a:rPr>
              <a:t>🟥 Number of Total Repositories: 1,084,300 </a:t>
            </a:r>
          </a:p>
          <a:p>
            <a:pPr marL="457200" lvl="0" indent="-488950" algn="l" rtl="0"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r>
              <a:rPr lang="en-US" sz="3400" dirty="0">
                <a:solidFill>
                  <a:schemeClr val="tx1"/>
                </a:solidFill>
              </a:rPr>
              <a:t>Number of Repositories Characteristics: 29</a:t>
            </a:r>
          </a:p>
          <a:p>
            <a:pPr lvl="7">
              <a:spcBef>
                <a:spcPts val="1000"/>
              </a:spcBef>
              <a:buSzPts val="4100"/>
            </a:pPr>
            <a:r>
              <a:rPr lang="en-US" sz="3400" dirty="0">
                <a:solidFill>
                  <a:schemeClr val="tx1"/>
                </a:solidFill>
              </a:rPr>
              <a:t>    - such as the number of stars</a:t>
            </a:r>
          </a:p>
          <a:p>
            <a:pPr marL="457200" lvl="0" indent="-488950" algn="l" rtl="0"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r>
              <a:rPr lang="en-US" sz="3400" dirty="0">
                <a:solidFill>
                  <a:schemeClr val="tx1"/>
                </a:solidFill>
              </a:rPr>
              <a:t>Number of Repositories Languages: more than 19 main languages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A23EF-4667-DD6E-C155-9F3765A2EA52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 Neue" panose="02000503000000020004" pitchFamily="2" charset="0"/>
              </a:rPr>
              <a:t>4</a:t>
            </a:r>
            <a:r>
              <a:rPr lang="en-US" sz="3200" b="1" dirty="0">
                <a:effectLst/>
                <a:latin typeface="Helvetica Neue" panose="02000503000000020004" pitchFamily="2" charset="0"/>
              </a:rPr>
              <a:t>/8</a:t>
            </a:r>
          </a:p>
        </p:txBody>
      </p:sp>
    </p:spTree>
    <p:extLst>
      <p:ext uri="{BB962C8B-B14F-4D97-AF65-F5344CB8AC3E}">
        <p14:creationId xmlns:p14="http://schemas.microsoft.com/office/powerpoint/2010/main" val="2758907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2"/>
          <p:cNvCxnSpPr/>
          <p:nvPr/>
        </p:nvCxnSpPr>
        <p:spPr>
          <a:xfrm>
            <a:off x="9936480" y="2179320"/>
            <a:ext cx="12549300" cy="132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111;p21">
            <a:extLst>
              <a:ext uri="{FF2B5EF4-FFF2-40B4-BE49-F238E27FC236}">
                <a16:creationId xmlns:a16="http://schemas.microsoft.com/office/drawing/2014/main" id="{0429CDB9-ADDF-3A05-901D-6CABAE4EFBFD}"/>
              </a:ext>
            </a:extLst>
          </p:cNvPr>
          <p:cNvSpPr txBox="1"/>
          <p:nvPr/>
        </p:nvSpPr>
        <p:spPr>
          <a:xfrm>
            <a:off x="937853" y="1856729"/>
            <a:ext cx="8658993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chemeClr val="dk1"/>
                </a:solidFill>
              </a:rPr>
              <a:t>GIRT-Data</a:t>
            </a:r>
            <a:endParaRPr lang="en-US" sz="8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1;p21">
            <a:extLst>
              <a:ext uri="{FF2B5EF4-FFF2-40B4-BE49-F238E27FC236}">
                <a16:creationId xmlns:a16="http://schemas.microsoft.com/office/drawing/2014/main" id="{DDA1BB5D-0AC3-6F13-373A-45ABBCE9A06C}"/>
              </a:ext>
            </a:extLst>
          </p:cNvPr>
          <p:cNvSpPr txBox="1"/>
          <p:nvPr/>
        </p:nvSpPr>
        <p:spPr>
          <a:xfrm>
            <a:off x="13826787" y="1375831"/>
            <a:ext cx="8658993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chemeClr val="dk1"/>
                </a:solidFill>
              </a:rPr>
              <a:t>Data Schema </a:t>
            </a:r>
            <a:r>
              <a:rPr lang="en-US" sz="5000" dirty="0">
                <a:solidFill>
                  <a:schemeClr val="tx1"/>
                </a:solidFill>
              </a:rPr>
              <a:t>🟧</a:t>
            </a:r>
            <a:r>
              <a:rPr lang="en-US" sz="8000" dirty="0">
                <a:solidFill>
                  <a:schemeClr val="tx1"/>
                </a:solidFill>
              </a:rPr>
              <a:t> </a:t>
            </a:r>
            <a:endParaRPr lang="en-US" sz="8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lang="en-US" sz="8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4;p20">
            <a:extLst>
              <a:ext uri="{FF2B5EF4-FFF2-40B4-BE49-F238E27FC236}">
                <a16:creationId xmlns:a16="http://schemas.microsoft.com/office/drawing/2014/main" id="{E7FC78F2-8C94-E242-66F8-5D3AE9C13243}"/>
              </a:ext>
            </a:extLst>
          </p:cNvPr>
          <p:cNvSpPr txBox="1"/>
          <p:nvPr/>
        </p:nvSpPr>
        <p:spPr>
          <a:xfrm>
            <a:off x="1209422" y="4379221"/>
            <a:ext cx="13926304" cy="27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1000"/>
              </a:spcBef>
              <a:spcAft>
                <a:spcPts val="0"/>
              </a:spcAft>
              <a:buSzPts val="4100"/>
            </a:pPr>
            <a:r>
              <a:rPr lang="en-US" sz="3400" b="1" dirty="0"/>
              <a:t>Details of GIRT-Data: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4100"/>
            </a:pPr>
            <a:endParaRPr lang="en-US" sz="3400" b="1" dirty="0"/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4100"/>
            </a:pPr>
            <a:r>
              <a:rPr lang="en-US" sz="3400" dirty="0">
                <a:solidFill>
                  <a:schemeClr val="tx1"/>
                </a:solidFill>
              </a:rPr>
              <a:t>🟧 Number of Repositories with IRT: 50,032</a:t>
            </a:r>
          </a:p>
          <a:p>
            <a:pPr marL="457200" lvl="0" indent="-488950" algn="l" rtl="0"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r>
              <a:rPr lang="en-US" sz="3400" dirty="0">
                <a:solidFill>
                  <a:schemeClr val="tx1"/>
                </a:solidFill>
              </a:rPr>
              <a:t>IRT Format: YAML and Markdown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91FADD-4A21-9A70-D14F-2359DB1D7F0B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 Neue" panose="02000503000000020004" pitchFamily="2" charset="0"/>
              </a:rPr>
              <a:t>5</a:t>
            </a:r>
            <a:r>
              <a:rPr lang="en-US" sz="3200" b="1" dirty="0">
                <a:effectLst/>
                <a:latin typeface="Helvetica Neue" panose="02000503000000020004" pitchFamily="2" charset="0"/>
              </a:rPr>
              <a:t>/8</a:t>
            </a:r>
          </a:p>
        </p:txBody>
      </p:sp>
    </p:spTree>
    <p:extLst>
      <p:ext uri="{BB962C8B-B14F-4D97-AF65-F5344CB8AC3E}">
        <p14:creationId xmlns:p14="http://schemas.microsoft.com/office/powerpoint/2010/main" val="3156142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2"/>
          <p:cNvCxnSpPr/>
          <p:nvPr/>
        </p:nvCxnSpPr>
        <p:spPr>
          <a:xfrm>
            <a:off x="9936480" y="2179320"/>
            <a:ext cx="12549300" cy="132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111;p21">
            <a:extLst>
              <a:ext uri="{FF2B5EF4-FFF2-40B4-BE49-F238E27FC236}">
                <a16:creationId xmlns:a16="http://schemas.microsoft.com/office/drawing/2014/main" id="{0429CDB9-ADDF-3A05-901D-6CABAE4EFBFD}"/>
              </a:ext>
            </a:extLst>
          </p:cNvPr>
          <p:cNvSpPr txBox="1"/>
          <p:nvPr/>
        </p:nvSpPr>
        <p:spPr>
          <a:xfrm>
            <a:off x="937853" y="1856729"/>
            <a:ext cx="8658993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chemeClr val="dk1"/>
                </a:solidFill>
              </a:rPr>
              <a:t>GIRT-Data</a:t>
            </a:r>
            <a:endParaRPr lang="en-US" sz="8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1;p21">
            <a:extLst>
              <a:ext uri="{FF2B5EF4-FFF2-40B4-BE49-F238E27FC236}">
                <a16:creationId xmlns:a16="http://schemas.microsoft.com/office/drawing/2014/main" id="{DDA1BB5D-0AC3-6F13-373A-45ABBCE9A06C}"/>
              </a:ext>
            </a:extLst>
          </p:cNvPr>
          <p:cNvSpPr txBox="1"/>
          <p:nvPr/>
        </p:nvSpPr>
        <p:spPr>
          <a:xfrm>
            <a:off x="13826787" y="1375831"/>
            <a:ext cx="8658993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chemeClr val="dk1"/>
                </a:solidFill>
              </a:rPr>
              <a:t>Data Schema </a:t>
            </a:r>
            <a:r>
              <a:rPr lang="en-US" sz="5000" dirty="0">
                <a:solidFill>
                  <a:schemeClr val="tx1"/>
                </a:solidFill>
              </a:rPr>
              <a:t>🟧</a:t>
            </a:r>
            <a:r>
              <a:rPr lang="en-US" sz="8000" dirty="0">
                <a:solidFill>
                  <a:schemeClr val="tx1"/>
                </a:solidFill>
              </a:rPr>
              <a:t> </a:t>
            </a:r>
            <a:endParaRPr lang="en-US" sz="8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lang="en-US" sz="8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4;p20">
            <a:extLst>
              <a:ext uri="{FF2B5EF4-FFF2-40B4-BE49-F238E27FC236}">
                <a16:creationId xmlns:a16="http://schemas.microsoft.com/office/drawing/2014/main" id="{E7FC78F2-8C94-E242-66F8-5D3AE9C13243}"/>
              </a:ext>
            </a:extLst>
          </p:cNvPr>
          <p:cNvSpPr txBox="1"/>
          <p:nvPr/>
        </p:nvSpPr>
        <p:spPr>
          <a:xfrm>
            <a:off x="1209422" y="4379221"/>
            <a:ext cx="13926304" cy="279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1000"/>
              </a:spcBef>
              <a:spcAft>
                <a:spcPts val="0"/>
              </a:spcAft>
              <a:buSzPts val="4100"/>
            </a:pPr>
            <a:r>
              <a:rPr lang="en-US" sz="3400" b="1" dirty="0"/>
              <a:t>Details of GIRT-Data: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4100"/>
            </a:pPr>
            <a:endParaRPr lang="en-US" sz="3400" b="1" dirty="0"/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4100"/>
            </a:pPr>
            <a:r>
              <a:rPr lang="en-US" sz="3400" dirty="0">
                <a:solidFill>
                  <a:schemeClr val="tx1"/>
                </a:solidFill>
              </a:rPr>
              <a:t>🟧 Number of Repositories with IRT: 50,032</a:t>
            </a:r>
          </a:p>
          <a:p>
            <a:pPr marL="457200" lvl="0" indent="-488950" algn="l" rtl="0">
              <a:spcBef>
                <a:spcPts val="1000"/>
              </a:spcBef>
              <a:spcAft>
                <a:spcPts val="0"/>
              </a:spcAft>
              <a:buSzPts val="4100"/>
              <a:buChar char="-"/>
            </a:pPr>
            <a:r>
              <a:rPr lang="en-US" sz="3400" dirty="0">
                <a:solidFill>
                  <a:schemeClr val="tx1"/>
                </a:solidFill>
              </a:rPr>
              <a:t>IRT Format: YAML and Markdown</a:t>
            </a:r>
          </a:p>
        </p:txBody>
      </p:sp>
      <p:pic>
        <p:nvPicPr>
          <p:cNvPr id="8" name="Picture 7" descr="A picture containing text, receipt, screenshot, font&#10;&#10;Description automatically generated">
            <a:extLst>
              <a:ext uri="{FF2B5EF4-FFF2-40B4-BE49-F238E27FC236}">
                <a16:creationId xmlns:a16="http://schemas.microsoft.com/office/drawing/2014/main" id="{3C7DAF2C-8629-CC43-AC05-749BA6C46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480" y="3801705"/>
            <a:ext cx="13926304" cy="74150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30A4E1-354F-C89D-C16E-39FE0B191DFC}"/>
              </a:ext>
            </a:extLst>
          </p:cNvPr>
          <p:cNvSpPr/>
          <p:nvPr/>
        </p:nvSpPr>
        <p:spPr>
          <a:xfrm>
            <a:off x="15335526" y="3849832"/>
            <a:ext cx="1195863" cy="529390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EA6990-CEEE-8280-5ECF-50BA52CC408D}"/>
              </a:ext>
            </a:extLst>
          </p:cNvPr>
          <p:cNvSpPr/>
          <p:nvPr/>
        </p:nvSpPr>
        <p:spPr>
          <a:xfrm>
            <a:off x="15592926" y="8807389"/>
            <a:ext cx="770021" cy="529390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73E02-BB41-34F9-77CE-3A48D3081A1B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 Neue" panose="02000503000000020004" pitchFamily="2" charset="0"/>
              </a:rPr>
              <a:t>5</a:t>
            </a:r>
            <a:r>
              <a:rPr lang="en-US" sz="3200" b="1" dirty="0">
                <a:effectLst/>
                <a:latin typeface="Helvetica Neue" panose="02000503000000020004" pitchFamily="2" charset="0"/>
              </a:rPr>
              <a:t>/8</a:t>
            </a:r>
          </a:p>
        </p:txBody>
      </p:sp>
    </p:spTree>
    <p:extLst>
      <p:ext uri="{BB962C8B-B14F-4D97-AF65-F5344CB8AC3E}">
        <p14:creationId xmlns:p14="http://schemas.microsoft.com/office/powerpoint/2010/main" val="829339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2"/>
          <p:cNvCxnSpPr/>
          <p:nvPr/>
        </p:nvCxnSpPr>
        <p:spPr>
          <a:xfrm>
            <a:off x="9936480" y="2179320"/>
            <a:ext cx="12549300" cy="132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111;p21">
            <a:extLst>
              <a:ext uri="{FF2B5EF4-FFF2-40B4-BE49-F238E27FC236}">
                <a16:creationId xmlns:a16="http://schemas.microsoft.com/office/drawing/2014/main" id="{0429CDB9-ADDF-3A05-901D-6CABAE4EFBFD}"/>
              </a:ext>
            </a:extLst>
          </p:cNvPr>
          <p:cNvSpPr txBox="1"/>
          <p:nvPr/>
        </p:nvSpPr>
        <p:spPr>
          <a:xfrm>
            <a:off x="937853" y="1856729"/>
            <a:ext cx="8658993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chemeClr val="dk1"/>
                </a:solidFill>
              </a:rPr>
              <a:t>GIRT-Data</a:t>
            </a:r>
            <a:endParaRPr lang="en-US" sz="8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1;p21">
            <a:extLst>
              <a:ext uri="{FF2B5EF4-FFF2-40B4-BE49-F238E27FC236}">
                <a16:creationId xmlns:a16="http://schemas.microsoft.com/office/drawing/2014/main" id="{DDA1BB5D-0AC3-6F13-373A-45ABBCE9A06C}"/>
              </a:ext>
            </a:extLst>
          </p:cNvPr>
          <p:cNvSpPr txBox="1"/>
          <p:nvPr/>
        </p:nvSpPr>
        <p:spPr>
          <a:xfrm>
            <a:off x="13826787" y="1375831"/>
            <a:ext cx="8658993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chemeClr val="dk1"/>
                </a:solidFill>
              </a:rPr>
              <a:t>Crawler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4;p20">
            <a:extLst>
              <a:ext uri="{FF2B5EF4-FFF2-40B4-BE49-F238E27FC236}">
                <a16:creationId xmlns:a16="http://schemas.microsoft.com/office/drawing/2014/main" id="{77D453D4-2888-29C0-5841-52178E95972A}"/>
              </a:ext>
            </a:extLst>
          </p:cNvPr>
          <p:cNvSpPr txBox="1"/>
          <p:nvPr/>
        </p:nvSpPr>
        <p:spPr>
          <a:xfrm>
            <a:off x="826200" y="3706884"/>
            <a:ext cx="12997861" cy="777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1000"/>
              </a:spcBef>
              <a:buSzPts val="4100"/>
            </a:pPr>
            <a:r>
              <a:rPr lang="en-US" sz="3400" b="1" dirty="0"/>
              <a:t>Crawler components:</a:t>
            </a:r>
          </a:p>
          <a:p>
            <a:pPr>
              <a:spcBef>
                <a:spcPts val="1000"/>
              </a:spcBef>
              <a:buSzPts val="4100"/>
            </a:pPr>
            <a:endParaRPr lang="en-US" sz="3400" b="1" dirty="0"/>
          </a:p>
          <a:p>
            <a:pPr marL="457200" indent="-457200">
              <a:spcBef>
                <a:spcPts val="1000"/>
              </a:spcBef>
              <a:buSzPts val="4100"/>
              <a:buFontTx/>
              <a:buChar char="-"/>
            </a:pPr>
            <a:r>
              <a:rPr lang="en-US" sz="3400" dirty="0"/>
              <a:t>Retrieve the list of selected repositories for downloading:</a:t>
            </a:r>
            <a:endParaRPr lang="en-US" sz="3600" dirty="0"/>
          </a:p>
          <a:p>
            <a:pPr>
              <a:spcBef>
                <a:spcPts val="1000"/>
              </a:spcBef>
              <a:buSzPts val="4100"/>
            </a:pPr>
            <a:r>
              <a:rPr lang="en-US" sz="3600" dirty="0"/>
              <a:t>    </a:t>
            </a:r>
            <a:r>
              <a:rPr lang="en-US" sz="3400" dirty="0"/>
              <a:t>-- GHS Project: </a:t>
            </a:r>
            <a:r>
              <a:rPr lang="en-US" sz="3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3400" dirty="0" err="1">
                <a:solidFill>
                  <a:schemeClr val="bg1">
                    <a:lumMod val="50000"/>
                  </a:schemeClr>
                </a:solidFill>
              </a:rPr>
              <a:t>seart-ghs.si.usi.ch</a:t>
            </a:r>
            <a:r>
              <a:rPr lang="en-US" sz="34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  <a:p>
            <a:pPr>
              <a:spcBef>
                <a:spcPts val="1000"/>
              </a:spcBef>
              <a:buSzPts val="4100"/>
            </a:pPr>
            <a:endParaRPr lang="en-US" sz="3400" b="1" dirty="0"/>
          </a:p>
          <a:p>
            <a:pPr marL="457200" indent="-488950">
              <a:spcBef>
                <a:spcPts val="1000"/>
              </a:spcBef>
              <a:buSzPts val="4100"/>
              <a:buFont typeface="Arial"/>
              <a:buChar char="-"/>
            </a:pPr>
            <a:r>
              <a:rPr lang="en-US" sz="3400" dirty="0"/>
              <a:t>Checks whether the IRT path </a:t>
            </a:r>
            <a:r>
              <a:rPr lang="en-US" sz="340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340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</a:t>
            </a:r>
            <a:r>
              <a:rPr lang="en-US" sz="340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/ISSUE_TEMPLATE </a:t>
            </a:r>
            <a:r>
              <a:rPr lang="en-US" sz="3400" dirty="0"/>
              <a:t>exists for each repository and download all the files in the path.</a:t>
            </a:r>
          </a:p>
          <a:p>
            <a:pPr>
              <a:spcBef>
                <a:spcPts val="1000"/>
              </a:spcBef>
              <a:buSzPts val="4100"/>
            </a:pPr>
            <a:endParaRPr lang="en-US" sz="3400" b="1" dirty="0"/>
          </a:p>
          <a:p>
            <a:pPr marL="457200" indent="-488950">
              <a:spcBef>
                <a:spcPts val="1000"/>
              </a:spcBef>
              <a:buSzPts val="4100"/>
              <a:buFont typeface="Arial"/>
              <a:buChar char="-"/>
            </a:pPr>
            <a:r>
              <a:rPr lang="en-US" sz="3400" dirty="0"/>
              <a:t>Retrieves the repository characteristics that need to be collected using:</a:t>
            </a:r>
          </a:p>
          <a:p>
            <a:pPr>
              <a:spcBef>
                <a:spcPts val="1000"/>
              </a:spcBef>
              <a:buSzPts val="4100"/>
            </a:pPr>
            <a:r>
              <a:rPr lang="en-US" sz="3400" dirty="0"/>
              <a:t>    -- GitHub search API (PYGITHUB) </a:t>
            </a:r>
          </a:p>
          <a:p>
            <a:pPr>
              <a:spcBef>
                <a:spcPts val="1000"/>
              </a:spcBef>
              <a:buSzPts val="4100"/>
            </a:pPr>
            <a:r>
              <a:rPr lang="en-US" sz="3400" dirty="0"/>
              <a:t>    -- XPATH queries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D50810-DEEA-5C70-DFCA-167C07BC87EC}"/>
              </a:ext>
            </a:extLst>
          </p:cNvPr>
          <p:cNvGrpSpPr/>
          <p:nvPr/>
        </p:nvGrpSpPr>
        <p:grpSpPr>
          <a:xfrm>
            <a:off x="14023193" y="2736548"/>
            <a:ext cx="8658993" cy="3413219"/>
            <a:chOff x="14332112" y="3446853"/>
            <a:chExt cx="8658993" cy="3413219"/>
          </a:xfrm>
        </p:grpSpPr>
        <p:pic>
          <p:nvPicPr>
            <p:cNvPr id="8" name="Picture 7" descr="A picture containing cat, mammal, silhouette&#10;&#10;Description automatically generated">
              <a:extLst>
                <a:ext uri="{FF2B5EF4-FFF2-40B4-BE49-F238E27FC236}">
                  <a16:creationId xmlns:a16="http://schemas.microsoft.com/office/drawing/2014/main" id="{322C3D71-CE0B-9E5B-DAAD-0D0B6F214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855493" y="3493334"/>
              <a:ext cx="1612232" cy="1612232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F00E95F-A887-4344-B25F-357559F7463D}"/>
                </a:ext>
              </a:extLst>
            </p:cNvPr>
            <p:cNvSpPr/>
            <p:nvPr/>
          </p:nvSpPr>
          <p:spPr>
            <a:xfrm>
              <a:off x="18701422" y="5557614"/>
              <a:ext cx="3922294" cy="103471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GitHub Landing Pages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6873A50-0D4C-067C-9A43-4ABAAFA0CDFE}"/>
                </a:ext>
              </a:extLst>
            </p:cNvPr>
            <p:cNvSpPr/>
            <p:nvPr/>
          </p:nvSpPr>
          <p:spPr>
            <a:xfrm>
              <a:off x="14609651" y="5557614"/>
              <a:ext cx="3922294" cy="103471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GitHub Search API</a:t>
              </a:r>
            </a:p>
          </p:txBody>
        </p:sp>
        <p:sp>
          <p:nvSpPr>
            <p:cNvPr id="16" name="Round Single Corner Rectangle 15">
              <a:extLst>
                <a:ext uri="{FF2B5EF4-FFF2-40B4-BE49-F238E27FC236}">
                  <a16:creationId xmlns:a16="http://schemas.microsoft.com/office/drawing/2014/main" id="{ABB86E35-4C9C-AB63-1337-E437EAC4D397}"/>
                </a:ext>
              </a:extLst>
            </p:cNvPr>
            <p:cNvSpPr/>
            <p:nvPr/>
          </p:nvSpPr>
          <p:spPr>
            <a:xfrm>
              <a:off x="14332112" y="3446853"/>
              <a:ext cx="8658993" cy="3413219"/>
            </a:xfrm>
            <a:prstGeom prst="round1Rect">
              <a:avLst>
                <a:gd name="adj" fmla="val 0"/>
              </a:avLst>
            </a:prstGeom>
            <a:noFill/>
            <a:ln w="28575" cap="flat" cmpd="sng" algn="ctr">
              <a:solidFill>
                <a:schemeClr val="accent5">
                  <a:lumMod val="50000"/>
                </a:schemeClr>
              </a:solidFill>
              <a:prstDash val="lgDashDot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2C05A6-CA68-5381-473A-635BB710ECCD}"/>
              </a:ext>
            </a:extLst>
          </p:cNvPr>
          <p:cNvGrpSpPr/>
          <p:nvPr/>
        </p:nvGrpSpPr>
        <p:grpSpPr>
          <a:xfrm>
            <a:off x="15741960" y="7055301"/>
            <a:ext cx="6100011" cy="2994448"/>
            <a:chOff x="15845588" y="7733139"/>
            <a:chExt cx="6100011" cy="299444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961D382-1A4D-700F-9024-C10F25E0CFD5}"/>
                </a:ext>
              </a:extLst>
            </p:cNvPr>
            <p:cNvSpPr/>
            <p:nvPr/>
          </p:nvSpPr>
          <p:spPr>
            <a:xfrm>
              <a:off x="16060937" y="9540625"/>
              <a:ext cx="2743200" cy="103471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PYGITHUB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C209F0B-7DEF-4D06-D7A3-23F070E31BB7}"/>
                </a:ext>
              </a:extLst>
            </p:cNvPr>
            <p:cNvSpPr/>
            <p:nvPr/>
          </p:nvSpPr>
          <p:spPr>
            <a:xfrm>
              <a:off x="19003268" y="9540624"/>
              <a:ext cx="2743200" cy="103471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XPATH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 Single Corner Rectangle 11">
              <a:extLst>
                <a:ext uri="{FF2B5EF4-FFF2-40B4-BE49-F238E27FC236}">
                  <a16:creationId xmlns:a16="http://schemas.microsoft.com/office/drawing/2014/main" id="{4F554A09-0433-CE1D-4E35-B23AB16FD139}"/>
                </a:ext>
              </a:extLst>
            </p:cNvPr>
            <p:cNvSpPr/>
            <p:nvPr/>
          </p:nvSpPr>
          <p:spPr>
            <a:xfrm>
              <a:off x="15845588" y="7733139"/>
              <a:ext cx="6100011" cy="2994448"/>
            </a:xfrm>
            <a:prstGeom prst="round1Rect">
              <a:avLst>
                <a:gd name="adj" fmla="val 0"/>
              </a:avLst>
            </a:prstGeom>
            <a:noFill/>
            <a:ln w="28575" cap="flat" cmpd="sng" algn="ctr">
              <a:solidFill>
                <a:schemeClr val="accent2">
                  <a:lumMod val="50000"/>
                </a:schemeClr>
              </a:solidFill>
              <a:prstDash val="lgDashDot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Web Crawler">
              <a:extLst>
                <a:ext uri="{FF2B5EF4-FFF2-40B4-BE49-F238E27FC236}">
                  <a16:creationId xmlns:a16="http://schemas.microsoft.com/office/drawing/2014/main" id="{BDE37CAA-F392-C3F5-4512-B4433B16C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3108" y="7902653"/>
              <a:ext cx="1544229" cy="1544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FE9D94-0FDA-B231-49D3-6B75CB4F292F}"/>
                </a:ext>
              </a:extLst>
            </p:cNvPr>
            <p:cNvSpPr txBox="1"/>
            <p:nvPr/>
          </p:nvSpPr>
          <p:spPr>
            <a:xfrm>
              <a:off x="16074047" y="8342702"/>
              <a:ext cx="385945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chemeClr val="accent2">
                      <a:lumMod val="50000"/>
                    </a:schemeClr>
                  </a:solidFill>
                </a:rPr>
                <a:t>GIRT-Data Crawler</a:t>
              </a:r>
            </a:p>
          </p:txBody>
        </p:sp>
      </p:grp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D3897AE-B9A7-DBA1-D6EF-76640BAC2213}"/>
              </a:ext>
            </a:extLst>
          </p:cNvPr>
          <p:cNvCxnSpPr>
            <a:stCxn id="16" idx="2"/>
            <a:endCxn id="12" idx="0"/>
          </p:cNvCxnSpPr>
          <p:nvPr/>
        </p:nvCxnSpPr>
        <p:spPr>
          <a:xfrm rot="16200000" flipH="1">
            <a:off x="18119561" y="6382896"/>
            <a:ext cx="905534" cy="439276"/>
          </a:xfrm>
          <a:prstGeom prst="bentConnector3">
            <a:avLst>
              <a:gd name="adj1" fmla="val 50000"/>
            </a:avLst>
          </a:prstGeom>
          <a:ln w="28575">
            <a:headEnd type="stealth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tabase">
            <a:extLst>
              <a:ext uri="{FF2B5EF4-FFF2-40B4-BE49-F238E27FC236}">
                <a16:creationId xmlns:a16="http://schemas.microsoft.com/office/drawing/2014/main" id="{72A78A41-92B7-0C26-85AF-68D802010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2689" y="10955283"/>
            <a:ext cx="1297459" cy="151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3C8F076-80D8-342A-F747-588309444EA1}"/>
              </a:ext>
            </a:extLst>
          </p:cNvPr>
          <p:cNvCxnSpPr>
            <a:cxnSpLocks/>
            <a:stCxn id="12" idx="2"/>
            <a:endCxn id="1030" idx="0"/>
          </p:cNvCxnSpPr>
          <p:nvPr/>
        </p:nvCxnSpPr>
        <p:spPr>
          <a:xfrm rot="16200000" flipH="1">
            <a:off x="18443925" y="10397789"/>
            <a:ext cx="905534" cy="209453"/>
          </a:xfrm>
          <a:prstGeom prst="bentConnector3">
            <a:avLst/>
          </a:prstGeom>
          <a:ln w="285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93725A3-02E3-7EE1-ACD0-FB46386F09F6}"/>
              </a:ext>
            </a:extLst>
          </p:cNvPr>
          <p:cNvSpPr txBox="1"/>
          <p:nvPr/>
        </p:nvSpPr>
        <p:spPr>
          <a:xfrm>
            <a:off x="17722345" y="12621385"/>
            <a:ext cx="3245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GIRT-Dataset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3DCE4A-B183-A840-5EEE-5DDFC0F1E55A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 Neue" panose="02000503000000020004" pitchFamily="2" charset="0"/>
              </a:rPr>
              <a:t>6</a:t>
            </a:r>
            <a:r>
              <a:rPr lang="en-US" sz="3200" b="1" dirty="0">
                <a:effectLst/>
                <a:latin typeface="Helvetica Neue" panose="02000503000000020004" pitchFamily="2" charset="0"/>
              </a:rPr>
              <a:t>/8</a:t>
            </a:r>
          </a:p>
        </p:txBody>
      </p:sp>
    </p:spTree>
    <p:extLst>
      <p:ext uri="{BB962C8B-B14F-4D97-AF65-F5344CB8AC3E}">
        <p14:creationId xmlns:p14="http://schemas.microsoft.com/office/powerpoint/2010/main" val="1910679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2"/>
          <p:cNvCxnSpPr/>
          <p:nvPr/>
        </p:nvCxnSpPr>
        <p:spPr>
          <a:xfrm>
            <a:off x="9936480" y="2179320"/>
            <a:ext cx="12549300" cy="132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111;p21">
            <a:extLst>
              <a:ext uri="{FF2B5EF4-FFF2-40B4-BE49-F238E27FC236}">
                <a16:creationId xmlns:a16="http://schemas.microsoft.com/office/drawing/2014/main" id="{0429CDB9-ADDF-3A05-901D-6CABAE4EFBFD}"/>
              </a:ext>
            </a:extLst>
          </p:cNvPr>
          <p:cNvSpPr txBox="1"/>
          <p:nvPr/>
        </p:nvSpPr>
        <p:spPr>
          <a:xfrm>
            <a:off x="937853" y="1856729"/>
            <a:ext cx="8658993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chemeClr val="dk1"/>
                </a:solidFill>
              </a:rPr>
              <a:t>GIRT-Data</a:t>
            </a:r>
            <a:endParaRPr lang="en-US" sz="8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1;p21">
            <a:extLst>
              <a:ext uri="{FF2B5EF4-FFF2-40B4-BE49-F238E27FC236}">
                <a16:creationId xmlns:a16="http://schemas.microsoft.com/office/drawing/2014/main" id="{DDA1BB5D-0AC3-6F13-373A-45ABBCE9A06C}"/>
              </a:ext>
            </a:extLst>
          </p:cNvPr>
          <p:cNvSpPr txBox="1"/>
          <p:nvPr/>
        </p:nvSpPr>
        <p:spPr>
          <a:xfrm>
            <a:off x="10801894" y="1345799"/>
            <a:ext cx="10818471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chemeClr val="dk1"/>
                </a:solidFill>
              </a:rPr>
              <a:t>Preliminary Analysis</a:t>
            </a:r>
            <a:endParaRPr lang="en-US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lang="en-US" sz="8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D02EF298-A8F0-C2EA-0B7E-2E0B4DA0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567" y="3490320"/>
            <a:ext cx="9031124" cy="8065965"/>
          </a:xfrm>
          <a:prstGeom prst="rect">
            <a:avLst/>
          </a:prstGeom>
        </p:spPr>
      </p:pic>
      <p:sp>
        <p:nvSpPr>
          <p:cNvPr id="8" name="Google Shape;104;p20">
            <a:extLst>
              <a:ext uri="{FF2B5EF4-FFF2-40B4-BE49-F238E27FC236}">
                <a16:creationId xmlns:a16="http://schemas.microsoft.com/office/drawing/2014/main" id="{5A654332-3F4D-C313-3D06-DCDE86C87369}"/>
              </a:ext>
            </a:extLst>
          </p:cNvPr>
          <p:cNvSpPr txBox="1"/>
          <p:nvPr/>
        </p:nvSpPr>
        <p:spPr>
          <a:xfrm>
            <a:off x="1281612" y="3612871"/>
            <a:ext cx="8078956" cy="581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1000"/>
              </a:spcBef>
              <a:buSzPts val="4100"/>
            </a:pPr>
            <a:r>
              <a:rPr lang="en-US" sz="3600" b="1" dirty="0"/>
              <a:t>Relationship between some repository characteristics and IRT usage rate.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4100"/>
            </a:pPr>
            <a:endParaRPr lang="en-US" sz="3600" b="1" dirty="0"/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4100"/>
            </a:pPr>
            <a:endParaRPr lang="en-US" sz="3600" b="1" dirty="0"/>
          </a:p>
          <a:p>
            <a:pPr marL="457200" indent="-488950">
              <a:spcBef>
                <a:spcPts val="1000"/>
              </a:spcBef>
              <a:buSzPts val="4100"/>
              <a:buFont typeface="Arial"/>
              <a:buChar char="-"/>
            </a:pPr>
            <a:r>
              <a:rPr lang="en-US" sz="3600" dirty="0"/>
              <a:t>Chance of IRTs being used in repositories increases as most characteristic counts rise.</a:t>
            </a:r>
            <a:endParaRPr lang="en-US" sz="3600" dirty="0">
              <a:solidFill>
                <a:schemeClr val="tx1"/>
              </a:solidFill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4100"/>
            </a:pPr>
            <a:endParaRPr lang="en-US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31FEA-AB86-BFF7-01F3-7182CC9CFE5A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 Neue" panose="02000503000000020004" pitchFamily="2" charset="0"/>
              </a:rPr>
              <a:t>7</a:t>
            </a:r>
            <a:r>
              <a:rPr lang="en-US" sz="3200" b="1" dirty="0">
                <a:effectLst/>
                <a:latin typeface="Helvetica Neue" panose="02000503000000020004" pitchFamily="2" charset="0"/>
              </a:rPr>
              <a:t>/8</a:t>
            </a:r>
          </a:p>
        </p:txBody>
      </p:sp>
    </p:spTree>
    <p:extLst>
      <p:ext uri="{BB962C8B-B14F-4D97-AF65-F5344CB8AC3E}">
        <p14:creationId xmlns:p14="http://schemas.microsoft.com/office/powerpoint/2010/main" val="2037228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Google Shape;130;p23"/>
          <p:cNvCxnSpPr/>
          <p:nvPr/>
        </p:nvCxnSpPr>
        <p:spPr>
          <a:xfrm rot="10800000" flipH="1">
            <a:off x="8156775" y="1808275"/>
            <a:ext cx="13349400" cy="804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23"/>
          <p:cNvSpPr txBox="1"/>
          <p:nvPr/>
        </p:nvSpPr>
        <p:spPr>
          <a:xfrm>
            <a:off x="1084157" y="594417"/>
            <a:ext cx="16458300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chemeClr val="dk1"/>
                </a:solidFill>
              </a:rPr>
              <a:t>Key Takeaways</a:t>
            </a:r>
            <a:endParaRPr sz="8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1410107" y="2514600"/>
            <a:ext cx="20226443" cy="646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</a:pPr>
            <a:endParaRPr lang="en-US" sz="4200" dirty="0"/>
          </a:p>
          <a:p>
            <a:pPr marL="457200" indent="-488950">
              <a:spcBef>
                <a:spcPts val="1000"/>
              </a:spcBef>
              <a:buSzPts val="4100"/>
              <a:buFont typeface="Arial"/>
              <a:buChar char="-"/>
            </a:pPr>
            <a:r>
              <a:rPr lang="en-US" sz="4200" dirty="0"/>
              <a:t>GIRT-Data (GitHub IRT Dataset), is the first and largest dataset of IRTs that facilitates the selection of repositories based on diverse criteria for conducting IRT studies</a:t>
            </a:r>
            <a:r>
              <a:rPr lang="en-US" sz="4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</a:pPr>
            <a:endParaRPr lang="en-US" sz="4200" dirty="0"/>
          </a:p>
          <a:p>
            <a:pPr marL="457200" indent="-488950">
              <a:spcBef>
                <a:spcPts val="1000"/>
              </a:spcBef>
              <a:buSzPts val="4100"/>
              <a:buFont typeface="Arial"/>
              <a:buChar char="-"/>
            </a:pPr>
            <a:r>
              <a:rPr lang="en-US" sz="4200" dirty="0"/>
              <a:t>GIRT-Data contains over 1 million GitHub repositories written in 19 main different languages.</a:t>
            </a:r>
          </a:p>
          <a:p>
            <a:pPr>
              <a:spcBef>
                <a:spcPts val="1000"/>
              </a:spcBef>
              <a:buSzPts val="4100"/>
            </a:pPr>
            <a:endParaRPr lang="en-US" sz="42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488950">
              <a:spcBef>
                <a:spcPts val="1000"/>
              </a:spcBef>
              <a:buSzPts val="4100"/>
              <a:buFont typeface="Arial"/>
              <a:buChar char="-"/>
            </a:pPr>
            <a:r>
              <a:rPr lang="en-US" sz="420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Opensource Crawler and Data: </a:t>
            </a:r>
            <a:r>
              <a:rPr lang="en-US" sz="4200" i="0" u="none" strike="noStrike" cap="none" dirty="0">
                <a:solidFill>
                  <a:schemeClr val="bg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</a:t>
            </a:r>
            <a:r>
              <a:rPr lang="en-US" sz="420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github.com</a:t>
            </a:r>
            <a:r>
              <a:rPr lang="en-US" sz="4200" i="0" u="none" strike="noStrike" cap="none" dirty="0">
                <a:solidFill>
                  <a:schemeClr val="bg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420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kargaranamir</a:t>
            </a:r>
            <a:r>
              <a:rPr lang="en-US" sz="4200" i="0" u="none" strike="noStrike" cap="none" dirty="0">
                <a:solidFill>
                  <a:schemeClr val="bg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/girt-data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FA732A-1AD3-BDDA-5F58-7125D8F9DFAE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 Neue" panose="02000503000000020004" pitchFamily="2" charset="0"/>
              </a:rPr>
              <a:t>8</a:t>
            </a:r>
            <a:r>
              <a:rPr lang="en-US" sz="3200" b="1" dirty="0">
                <a:effectLst/>
                <a:latin typeface="Helvetica Neue" panose="02000503000000020004" pitchFamily="2" charset="0"/>
              </a:rPr>
              <a:t>/8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Google Shape;130;p23"/>
          <p:cNvCxnSpPr/>
          <p:nvPr/>
        </p:nvCxnSpPr>
        <p:spPr>
          <a:xfrm rot="10800000" flipH="1">
            <a:off x="8156775" y="1808275"/>
            <a:ext cx="13349400" cy="804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23"/>
          <p:cNvSpPr txBox="1"/>
          <p:nvPr/>
        </p:nvSpPr>
        <p:spPr>
          <a:xfrm>
            <a:off x="1084157" y="594417"/>
            <a:ext cx="16458300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chemeClr val="dk1"/>
                </a:solidFill>
              </a:rPr>
              <a:t>Questions?</a:t>
            </a:r>
            <a:endParaRPr sz="8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1410107" y="2514600"/>
            <a:ext cx="20226443" cy="646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</a:pPr>
            <a:endParaRPr lang="en-US" sz="4200" dirty="0"/>
          </a:p>
          <a:p>
            <a:pPr>
              <a:spcBef>
                <a:spcPts val="1000"/>
              </a:spcBef>
              <a:buSzPts val="4100"/>
            </a:pPr>
            <a:r>
              <a:rPr lang="en-US" sz="4800" dirty="0"/>
              <a:t>Thanks for your attention!</a:t>
            </a:r>
            <a:endParaRPr lang="en-US" sz="4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</a:pPr>
            <a:endParaRPr lang="en-US" sz="4200" dirty="0"/>
          </a:p>
          <a:p>
            <a:pPr>
              <a:spcBef>
                <a:spcPts val="1000"/>
              </a:spcBef>
              <a:buSzPts val="4100"/>
            </a:pPr>
            <a:r>
              <a:rPr lang="en-US" sz="4200" dirty="0"/>
              <a:t>Contact: </a:t>
            </a:r>
            <a:r>
              <a:rPr lang="en-US" sz="4200" dirty="0" err="1"/>
              <a:t>aheydar@bgsu.edu</a:t>
            </a:r>
            <a:endParaRPr lang="en-US" sz="4200" i="0" u="none" strike="noStrike" cap="none" dirty="0">
              <a:solidFill>
                <a:schemeClr val="bg1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59170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19"/>
          <p:cNvCxnSpPr/>
          <p:nvPr/>
        </p:nvCxnSpPr>
        <p:spPr>
          <a:xfrm rot="10800000" flipH="1">
            <a:off x="12458450" y="1838550"/>
            <a:ext cx="9298500" cy="39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83;p18">
            <a:extLst>
              <a:ext uri="{FF2B5EF4-FFF2-40B4-BE49-F238E27FC236}">
                <a16:creationId xmlns:a16="http://schemas.microsoft.com/office/drawing/2014/main" id="{5AE916D1-35E8-910D-1439-3067B846505C}"/>
              </a:ext>
            </a:extLst>
          </p:cNvPr>
          <p:cNvSpPr txBox="1"/>
          <p:nvPr/>
        </p:nvSpPr>
        <p:spPr>
          <a:xfrm>
            <a:off x="8506471" y="12962940"/>
            <a:ext cx="15877529" cy="81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Nikeghbal</a:t>
            </a:r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*, </a:t>
            </a:r>
            <a:r>
              <a:rPr lang="en-US" sz="3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Kargaran</a:t>
            </a:r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*) et al. - </a:t>
            </a:r>
            <a:r>
              <a:rPr lang="en-US" sz="31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GIRT-Data: Sampling GitHub Issue Report Templates</a:t>
            </a:r>
            <a:endParaRPr lang="en-US" sz="3100" dirty="0">
              <a:solidFill>
                <a:schemeClr val="dk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38570D-8E18-9DC9-FC1B-7B64C40C0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15" y="4389287"/>
            <a:ext cx="10251251" cy="52408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94670C-999C-C41F-9E64-827DC05B540C}"/>
              </a:ext>
            </a:extLst>
          </p:cNvPr>
          <p:cNvSpPr txBox="1"/>
          <p:nvPr/>
        </p:nvSpPr>
        <p:spPr>
          <a:xfrm>
            <a:off x="2917582" y="9852482"/>
            <a:ext cx="4907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 default blank issue report </a:t>
            </a:r>
          </a:p>
        </p:txBody>
      </p:sp>
      <p:sp>
        <p:nvSpPr>
          <p:cNvPr id="4" name="Google Shape;92;p19">
            <a:extLst>
              <a:ext uri="{FF2B5EF4-FFF2-40B4-BE49-F238E27FC236}">
                <a16:creationId xmlns:a16="http://schemas.microsoft.com/office/drawing/2014/main" id="{3BB0F7D3-9FCD-7888-FDFD-981815CC66CF}"/>
              </a:ext>
            </a:extLst>
          </p:cNvPr>
          <p:cNvSpPr txBox="1"/>
          <p:nvPr/>
        </p:nvSpPr>
        <p:spPr>
          <a:xfrm>
            <a:off x="747415" y="592718"/>
            <a:ext cx="12283500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Issue Report Template?</a:t>
            </a:r>
            <a:endParaRPr sz="90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00E4BB-B96E-C111-6A8D-F10C457A0E90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/>
                <a:latin typeface="Helvetica Neue" panose="02000503000000020004" pitchFamily="2" charset="0"/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314661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19"/>
          <p:cNvCxnSpPr/>
          <p:nvPr/>
        </p:nvCxnSpPr>
        <p:spPr>
          <a:xfrm rot="10800000" flipH="1">
            <a:off x="12458450" y="1838550"/>
            <a:ext cx="9298500" cy="39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83;p18">
            <a:extLst>
              <a:ext uri="{FF2B5EF4-FFF2-40B4-BE49-F238E27FC236}">
                <a16:creationId xmlns:a16="http://schemas.microsoft.com/office/drawing/2014/main" id="{5AE916D1-35E8-910D-1439-3067B846505C}"/>
              </a:ext>
            </a:extLst>
          </p:cNvPr>
          <p:cNvSpPr txBox="1"/>
          <p:nvPr/>
        </p:nvSpPr>
        <p:spPr>
          <a:xfrm>
            <a:off x="8506471" y="12962940"/>
            <a:ext cx="15877529" cy="81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Nikeghbal</a:t>
            </a:r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*, </a:t>
            </a:r>
            <a:r>
              <a:rPr lang="en-US" sz="3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Kargaran</a:t>
            </a:r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*) et al. - </a:t>
            </a:r>
            <a:r>
              <a:rPr lang="en-US" sz="31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GIRT-Data: Sampling GitHub Issue Report Templates</a:t>
            </a:r>
            <a:endParaRPr lang="en-US" sz="3100" dirty="0">
              <a:solidFill>
                <a:schemeClr val="dk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38570D-8E18-9DC9-FC1B-7B64C40C0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15" y="4389287"/>
            <a:ext cx="10251251" cy="52408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BB451D-29C4-5188-F678-3CF63ACD43D9}"/>
              </a:ext>
            </a:extLst>
          </p:cNvPr>
          <p:cNvSpPr/>
          <p:nvPr/>
        </p:nvSpPr>
        <p:spPr>
          <a:xfrm>
            <a:off x="2339161" y="6504196"/>
            <a:ext cx="5486401" cy="12333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Describe your problem here </a:t>
            </a:r>
            <a:r>
              <a:rPr lang="en-US" sz="1800" dirty="0">
                <a:solidFill>
                  <a:srgbClr val="FF0000"/>
                </a:solidFill>
              </a:rPr>
              <a:t>without</a:t>
            </a:r>
            <a:r>
              <a:rPr lang="en-US" sz="1800" dirty="0">
                <a:solidFill>
                  <a:schemeClr val="tx1"/>
                </a:solidFill>
              </a:rPr>
              <a:t> any </a:t>
            </a:r>
            <a:r>
              <a:rPr lang="en-US" sz="1800" dirty="0">
                <a:solidFill>
                  <a:srgbClr val="FF0000"/>
                </a:solidFill>
              </a:rPr>
              <a:t>standard</a:t>
            </a:r>
            <a:r>
              <a:rPr lang="en-US" sz="1800" dirty="0">
                <a:solidFill>
                  <a:schemeClr val="tx1"/>
                </a:solidFill>
              </a:rPr>
              <a:t> format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94670C-999C-C41F-9E64-827DC05B540C}"/>
              </a:ext>
            </a:extLst>
          </p:cNvPr>
          <p:cNvSpPr txBox="1"/>
          <p:nvPr/>
        </p:nvSpPr>
        <p:spPr>
          <a:xfrm>
            <a:off x="2917582" y="9852482"/>
            <a:ext cx="4907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 default blank issue report </a:t>
            </a:r>
          </a:p>
        </p:txBody>
      </p:sp>
      <p:sp>
        <p:nvSpPr>
          <p:cNvPr id="13" name="Google Shape;92;p19">
            <a:extLst>
              <a:ext uri="{FF2B5EF4-FFF2-40B4-BE49-F238E27FC236}">
                <a16:creationId xmlns:a16="http://schemas.microsoft.com/office/drawing/2014/main" id="{DCFAE1F0-DDBA-80D7-D436-061BF3371A3F}"/>
              </a:ext>
            </a:extLst>
          </p:cNvPr>
          <p:cNvSpPr txBox="1"/>
          <p:nvPr/>
        </p:nvSpPr>
        <p:spPr>
          <a:xfrm>
            <a:off x="747415" y="592718"/>
            <a:ext cx="12283500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Issue Report Template?</a:t>
            </a:r>
            <a:endParaRPr sz="90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D703D-251D-7377-E54F-1681FC6BFD4D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/>
                <a:latin typeface="Helvetica Neue" panose="02000503000000020004" pitchFamily="2" charset="0"/>
              </a:rPr>
              <a:t>1/8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19"/>
          <p:cNvCxnSpPr/>
          <p:nvPr/>
        </p:nvCxnSpPr>
        <p:spPr>
          <a:xfrm rot="10800000" flipH="1">
            <a:off x="12458450" y="1838550"/>
            <a:ext cx="9298500" cy="39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83;p18">
            <a:extLst>
              <a:ext uri="{FF2B5EF4-FFF2-40B4-BE49-F238E27FC236}">
                <a16:creationId xmlns:a16="http://schemas.microsoft.com/office/drawing/2014/main" id="{5AE916D1-35E8-910D-1439-3067B846505C}"/>
              </a:ext>
            </a:extLst>
          </p:cNvPr>
          <p:cNvSpPr txBox="1"/>
          <p:nvPr/>
        </p:nvSpPr>
        <p:spPr>
          <a:xfrm>
            <a:off x="8506471" y="12962940"/>
            <a:ext cx="15877529" cy="81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Nikeghbal</a:t>
            </a:r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*, </a:t>
            </a:r>
            <a:r>
              <a:rPr lang="en-US" sz="3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Kargaran</a:t>
            </a:r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*) et al. - </a:t>
            </a:r>
            <a:r>
              <a:rPr lang="en-US" sz="31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GIRT-Data: Sampling GitHub Issue Report Templates</a:t>
            </a:r>
            <a:endParaRPr lang="en-US" sz="3100" dirty="0">
              <a:solidFill>
                <a:schemeClr val="dk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38570D-8E18-9DC9-FC1B-7B64C40C0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15" y="4389287"/>
            <a:ext cx="10251251" cy="52408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BB451D-29C4-5188-F678-3CF63ACD43D9}"/>
              </a:ext>
            </a:extLst>
          </p:cNvPr>
          <p:cNvSpPr/>
          <p:nvPr/>
        </p:nvSpPr>
        <p:spPr>
          <a:xfrm>
            <a:off x="2339161" y="6504196"/>
            <a:ext cx="5486401" cy="12333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Describe your problem here </a:t>
            </a:r>
            <a:r>
              <a:rPr lang="en-US" sz="1800" dirty="0">
                <a:solidFill>
                  <a:srgbClr val="FF0000"/>
                </a:solidFill>
              </a:rPr>
              <a:t>without</a:t>
            </a:r>
            <a:r>
              <a:rPr lang="en-US" sz="1800" dirty="0">
                <a:solidFill>
                  <a:schemeClr val="tx1"/>
                </a:solidFill>
              </a:rPr>
              <a:t> any </a:t>
            </a:r>
            <a:r>
              <a:rPr lang="en-US" sz="1800" dirty="0">
                <a:solidFill>
                  <a:srgbClr val="FF0000"/>
                </a:solidFill>
              </a:rPr>
              <a:t>standard</a:t>
            </a:r>
            <a:r>
              <a:rPr lang="en-US" sz="1800" dirty="0">
                <a:solidFill>
                  <a:schemeClr val="tx1"/>
                </a:solidFill>
              </a:rPr>
              <a:t> format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94670C-999C-C41F-9E64-827DC05B540C}"/>
              </a:ext>
            </a:extLst>
          </p:cNvPr>
          <p:cNvSpPr txBox="1"/>
          <p:nvPr/>
        </p:nvSpPr>
        <p:spPr>
          <a:xfrm>
            <a:off x="2917582" y="9852482"/>
            <a:ext cx="4907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 default blank issue report </a:t>
            </a:r>
          </a:p>
        </p:txBody>
      </p:sp>
      <p:sp>
        <p:nvSpPr>
          <p:cNvPr id="13" name="Google Shape;92;p19">
            <a:extLst>
              <a:ext uri="{FF2B5EF4-FFF2-40B4-BE49-F238E27FC236}">
                <a16:creationId xmlns:a16="http://schemas.microsoft.com/office/drawing/2014/main" id="{DCFAE1F0-DDBA-80D7-D436-061BF3371A3F}"/>
              </a:ext>
            </a:extLst>
          </p:cNvPr>
          <p:cNvSpPr txBox="1"/>
          <p:nvPr/>
        </p:nvSpPr>
        <p:spPr>
          <a:xfrm>
            <a:off x="747415" y="592718"/>
            <a:ext cx="12283500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Issue Report Template?</a:t>
            </a:r>
            <a:endParaRPr sz="90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12;p21">
            <a:extLst>
              <a:ext uri="{FF2B5EF4-FFF2-40B4-BE49-F238E27FC236}">
                <a16:creationId xmlns:a16="http://schemas.microsoft.com/office/drawing/2014/main" id="{02941B69-1BAF-5D27-CBB2-4092438820AE}"/>
              </a:ext>
            </a:extLst>
          </p:cNvPr>
          <p:cNvSpPr txBox="1"/>
          <p:nvPr/>
        </p:nvSpPr>
        <p:spPr>
          <a:xfrm>
            <a:off x="12458450" y="2390296"/>
            <a:ext cx="9298500" cy="82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No standard format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Complicate issues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Increase the developers’ workload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Reduce the quality of issue reports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Increase the time spent on the discussion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E5F700-982E-2DD5-C534-9BFF6CD7817E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/>
                <a:latin typeface="Helvetica Neue" panose="02000503000000020004" pitchFamily="2" charset="0"/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579075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19"/>
          <p:cNvCxnSpPr/>
          <p:nvPr/>
        </p:nvCxnSpPr>
        <p:spPr>
          <a:xfrm rot="10800000" flipH="1">
            <a:off x="12458450" y="1838550"/>
            <a:ext cx="9298500" cy="39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83;p18">
            <a:extLst>
              <a:ext uri="{FF2B5EF4-FFF2-40B4-BE49-F238E27FC236}">
                <a16:creationId xmlns:a16="http://schemas.microsoft.com/office/drawing/2014/main" id="{5AE916D1-35E8-910D-1439-3067B846505C}"/>
              </a:ext>
            </a:extLst>
          </p:cNvPr>
          <p:cNvSpPr txBox="1"/>
          <p:nvPr/>
        </p:nvSpPr>
        <p:spPr>
          <a:xfrm>
            <a:off x="8506471" y="12962940"/>
            <a:ext cx="15877529" cy="81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Nikeghbal</a:t>
            </a:r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*, </a:t>
            </a:r>
            <a:r>
              <a:rPr lang="en-US" sz="3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Kargaran</a:t>
            </a:r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*) et al. - </a:t>
            </a:r>
            <a:r>
              <a:rPr lang="en-US" sz="31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GIRT-Data: Sampling GitHub Issue Report Templates</a:t>
            </a:r>
            <a:endParaRPr lang="en-US" sz="3100" dirty="0">
              <a:solidFill>
                <a:schemeClr val="dk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4" name="Picture 3" descr="A screenshot of a email&#10;&#10;Description automatically generated with low confidence">
            <a:extLst>
              <a:ext uri="{FF2B5EF4-FFF2-40B4-BE49-F238E27FC236}">
                <a16:creationId xmlns:a16="http://schemas.microsoft.com/office/drawing/2014/main" id="{0D8E58AE-7E8B-9D36-2F86-9663476E6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87" r="2542" b="40901"/>
          <a:stretch/>
        </p:blipFill>
        <p:spPr>
          <a:xfrm>
            <a:off x="10039240" y="2651641"/>
            <a:ext cx="12283500" cy="9479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112;p21">
            <a:extLst>
              <a:ext uri="{FF2B5EF4-FFF2-40B4-BE49-F238E27FC236}">
                <a16:creationId xmlns:a16="http://schemas.microsoft.com/office/drawing/2014/main" id="{7D59A128-FCBD-083A-7AAA-E3EA1A4892C8}"/>
              </a:ext>
            </a:extLst>
          </p:cNvPr>
          <p:cNvSpPr txBox="1"/>
          <p:nvPr/>
        </p:nvSpPr>
        <p:spPr>
          <a:xfrm>
            <a:off x="937853" y="3167729"/>
            <a:ext cx="8397533" cy="82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4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ore than 2000 open-source maintainers wrote a letter titled “Dear GitHub” that explains the existing problems with the issue tracking feature of GitHub in 2016 including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the lack of 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Issue Template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661560-368B-8188-3450-BC7895C27E0E}"/>
              </a:ext>
            </a:extLst>
          </p:cNvPr>
          <p:cNvSpPr/>
          <p:nvPr/>
        </p:nvSpPr>
        <p:spPr>
          <a:xfrm>
            <a:off x="11636255" y="8940540"/>
            <a:ext cx="6771015" cy="740173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92;p19">
            <a:extLst>
              <a:ext uri="{FF2B5EF4-FFF2-40B4-BE49-F238E27FC236}">
                <a16:creationId xmlns:a16="http://schemas.microsoft.com/office/drawing/2014/main" id="{F2CC097B-AB49-3557-918B-A2CEAD1EA77A}"/>
              </a:ext>
            </a:extLst>
          </p:cNvPr>
          <p:cNvSpPr txBox="1"/>
          <p:nvPr/>
        </p:nvSpPr>
        <p:spPr>
          <a:xfrm>
            <a:off x="747415" y="592718"/>
            <a:ext cx="12283500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Issue Report Template?</a:t>
            </a:r>
            <a:endParaRPr sz="90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8F9B1-B440-1092-B25F-D8FE706F4BE4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/>
                <a:latin typeface="Helvetica Neue" panose="02000503000000020004" pitchFamily="2" charset="0"/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595687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19"/>
          <p:cNvCxnSpPr/>
          <p:nvPr/>
        </p:nvCxnSpPr>
        <p:spPr>
          <a:xfrm rot="10800000" flipH="1">
            <a:off x="12458450" y="1838550"/>
            <a:ext cx="9298500" cy="39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83;p18">
            <a:extLst>
              <a:ext uri="{FF2B5EF4-FFF2-40B4-BE49-F238E27FC236}">
                <a16:creationId xmlns:a16="http://schemas.microsoft.com/office/drawing/2014/main" id="{5AE916D1-35E8-910D-1439-3067B846505C}"/>
              </a:ext>
            </a:extLst>
          </p:cNvPr>
          <p:cNvSpPr txBox="1"/>
          <p:nvPr/>
        </p:nvSpPr>
        <p:spPr>
          <a:xfrm>
            <a:off x="8506471" y="12962940"/>
            <a:ext cx="15877529" cy="81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Nikeghbal</a:t>
            </a:r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*, </a:t>
            </a:r>
            <a:r>
              <a:rPr lang="en-US" sz="3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Kargaran</a:t>
            </a:r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*) et al. - </a:t>
            </a:r>
            <a:r>
              <a:rPr lang="en-US" sz="31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GIRT-Data: Sampling GitHub Issue Report Templates</a:t>
            </a:r>
            <a:endParaRPr lang="en-US" sz="3100" dirty="0">
              <a:solidFill>
                <a:schemeClr val="dk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38570D-8E18-9DC9-FC1B-7B64C40C0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15" y="4389287"/>
            <a:ext cx="10251251" cy="52408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BB451D-29C4-5188-F678-3CF63ACD43D9}"/>
              </a:ext>
            </a:extLst>
          </p:cNvPr>
          <p:cNvSpPr/>
          <p:nvPr/>
        </p:nvSpPr>
        <p:spPr>
          <a:xfrm>
            <a:off x="2339161" y="6504196"/>
            <a:ext cx="5486401" cy="12333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Describe your problem here without any standard format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899B0-71E7-D3A9-E984-0DB5521C9BAA}"/>
              </a:ext>
            </a:extLst>
          </p:cNvPr>
          <p:cNvSpPr txBox="1"/>
          <p:nvPr/>
        </p:nvSpPr>
        <p:spPr>
          <a:xfrm>
            <a:off x="2917582" y="9852482"/>
            <a:ext cx="4907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 default blank issue report 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41D4D4A-D179-5936-0E5F-4CB177376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15167" y="4347130"/>
            <a:ext cx="10251251" cy="69494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Google Shape;92;p19">
            <a:extLst>
              <a:ext uri="{FF2B5EF4-FFF2-40B4-BE49-F238E27FC236}">
                <a16:creationId xmlns:a16="http://schemas.microsoft.com/office/drawing/2014/main" id="{BF90170C-564C-5632-7B05-A0D20ECCB175}"/>
              </a:ext>
            </a:extLst>
          </p:cNvPr>
          <p:cNvSpPr txBox="1"/>
          <p:nvPr/>
        </p:nvSpPr>
        <p:spPr>
          <a:xfrm>
            <a:off x="747415" y="592718"/>
            <a:ext cx="12283500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Issue Report Template?</a:t>
            </a:r>
            <a:endParaRPr sz="90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FC044-C6F7-1211-31E9-29D90F091ABD}"/>
              </a:ext>
            </a:extLst>
          </p:cNvPr>
          <p:cNvSpPr txBox="1"/>
          <p:nvPr/>
        </p:nvSpPr>
        <p:spPr>
          <a:xfrm>
            <a:off x="12824736" y="7009729"/>
            <a:ext cx="6724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GitHub Introduced </a:t>
            </a:r>
          </a:p>
          <a:p>
            <a:pPr algn="ctr"/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Issue Report Templates in 2016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844A57-2830-6E26-3A9F-712167F40DD4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/>
                <a:latin typeface="Helvetica Neue" panose="02000503000000020004" pitchFamily="2" charset="0"/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965886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19"/>
          <p:cNvCxnSpPr/>
          <p:nvPr/>
        </p:nvCxnSpPr>
        <p:spPr>
          <a:xfrm rot="10800000" flipH="1">
            <a:off x="12458450" y="1838550"/>
            <a:ext cx="9298500" cy="39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83;p18">
            <a:extLst>
              <a:ext uri="{FF2B5EF4-FFF2-40B4-BE49-F238E27FC236}">
                <a16:creationId xmlns:a16="http://schemas.microsoft.com/office/drawing/2014/main" id="{5AE916D1-35E8-910D-1439-3067B846505C}"/>
              </a:ext>
            </a:extLst>
          </p:cNvPr>
          <p:cNvSpPr txBox="1"/>
          <p:nvPr/>
        </p:nvSpPr>
        <p:spPr>
          <a:xfrm>
            <a:off x="8506471" y="12962940"/>
            <a:ext cx="15877529" cy="81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Nikeghbal</a:t>
            </a:r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*, </a:t>
            </a:r>
            <a:r>
              <a:rPr lang="en-US" sz="3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Kargaran</a:t>
            </a:r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*) et al. - </a:t>
            </a:r>
            <a:r>
              <a:rPr lang="en-US" sz="31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GIRT-Data: Sampling GitHub Issue Report Templates</a:t>
            </a:r>
            <a:endParaRPr lang="en-US" sz="3100" dirty="0">
              <a:solidFill>
                <a:schemeClr val="dk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38570D-8E18-9DC9-FC1B-7B64C40C0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15" y="4389287"/>
            <a:ext cx="10251251" cy="52408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BB451D-29C4-5188-F678-3CF63ACD43D9}"/>
              </a:ext>
            </a:extLst>
          </p:cNvPr>
          <p:cNvSpPr/>
          <p:nvPr/>
        </p:nvSpPr>
        <p:spPr>
          <a:xfrm>
            <a:off x="2339161" y="6504196"/>
            <a:ext cx="5486401" cy="12333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Describe your problem here without any standard format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899B0-71E7-D3A9-E984-0DB5521C9BAA}"/>
              </a:ext>
            </a:extLst>
          </p:cNvPr>
          <p:cNvSpPr txBox="1"/>
          <p:nvPr/>
        </p:nvSpPr>
        <p:spPr>
          <a:xfrm>
            <a:off x="2917582" y="9852482"/>
            <a:ext cx="4907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 default blank issue report 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41D4D4A-D179-5936-0E5F-4CB177376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167" y="4347130"/>
            <a:ext cx="10251251" cy="69494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8175B1-BD38-9631-BFB4-79CE7653DE8E}"/>
              </a:ext>
            </a:extLst>
          </p:cNvPr>
          <p:cNvSpPr txBox="1"/>
          <p:nvPr/>
        </p:nvSpPr>
        <p:spPr>
          <a:xfrm>
            <a:off x="13886802" y="11352914"/>
            <a:ext cx="49079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Opening a blank issue report categorized with different templates</a:t>
            </a:r>
          </a:p>
        </p:txBody>
      </p:sp>
      <p:sp>
        <p:nvSpPr>
          <p:cNvPr id="9" name="Google Shape;92;p19">
            <a:extLst>
              <a:ext uri="{FF2B5EF4-FFF2-40B4-BE49-F238E27FC236}">
                <a16:creationId xmlns:a16="http://schemas.microsoft.com/office/drawing/2014/main" id="{BF90170C-564C-5632-7B05-A0D20ECCB175}"/>
              </a:ext>
            </a:extLst>
          </p:cNvPr>
          <p:cNvSpPr txBox="1"/>
          <p:nvPr/>
        </p:nvSpPr>
        <p:spPr>
          <a:xfrm>
            <a:off x="747415" y="592718"/>
            <a:ext cx="12283500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Issue Report Template?</a:t>
            </a:r>
            <a:endParaRPr sz="90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595FCD-90C7-D225-B900-4CE283F480C5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/>
                <a:latin typeface="Helvetica Neue" panose="02000503000000020004" pitchFamily="2" charset="0"/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460086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19"/>
          <p:cNvCxnSpPr/>
          <p:nvPr/>
        </p:nvCxnSpPr>
        <p:spPr>
          <a:xfrm rot="10800000" flipH="1">
            <a:off x="12458450" y="1838550"/>
            <a:ext cx="9298500" cy="390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83;p18">
            <a:extLst>
              <a:ext uri="{FF2B5EF4-FFF2-40B4-BE49-F238E27FC236}">
                <a16:creationId xmlns:a16="http://schemas.microsoft.com/office/drawing/2014/main" id="{5AE916D1-35E8-910D-1439-3067B846505C}"/>
              </a:ext>
            </a:extLst>
          </p:cNvPr>
          <p:cNvSpPr txBox="1"/>
          <p:nvPr/>
        </p:nvSpPr>
        <p:spPr>
          <a:xfrm>
            <a:off x="8506471" y="12962940"/>
            <a:ext cx="15877529" cy="81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Nikeghbal</a:t>
            </a:r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*, </a:t>
            </a:r>
            <a:r>
              <a:rPr lang="en-US" sz="31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Kargaran</a:t>
            </a:r>
            <a:r>
              <a:rPr lang="en-US" sz="3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*) et al. - </a:t>
            </a:r>
            <a:r>
              <a:rPr lang="en-US" sz="31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GIRT-Data: Sampling GitHub Issue Report Templates</a:t>
            </a:r>
            <a:endParaRPr lang="en-US" sz="3100" dirty="0">
              <a:solidFill>
                <a:schemeClr val="dk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38570D-8E18-9DC9-FC1B-7B64C40C0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15" y="4389287"/>
            <a:ext cx="10251251" cy="52408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BB451D-29C4-5188-F678-3CF63ACD43D9}"/>
              </a:ext>
            </a:extLst>
          </p:cNvPr>
          <p:cNvSpPr/>
          <p:nvPr/>
        </p:nvSpPr>
        <p:spPr>
          <a:xfrm>
            <a:off x="2339161" y="6504196"/>
            <a:ext cx="5486401" cy="12333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Describe your problem here without any standard format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899B0-71E7-D3A9-E984-0DB5521C9BAA}"/>
              </a:ext>
            </a:extLst>
          </p:cNvPr>
          <p:cNvSpPr txBox="1"/>
          <p:nvPr/>
        </p:nvSpPr>
        <p:spPr>
          <a:xfrm>
            <a:off x="2917582" y="9852482"/>
            <a:ext cx="4907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 default blank issue report 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41D4D4A-D179-5936-0E5F-4CB177376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167" y="4347130"/>
            <a:ext cx="10251251" cy="69494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1A98A0-7106-A5AD-5B01-445D5CD1210B}"/>
              </a:ext>
            </a:extLst>
          </p:cNvPr>
          <p:cNvSpPr/>
          <p:nvPr/>
        </p:nvSpPr>
        <p:spPr>
          <a:xfrm>
            <a:off x="12543510" y="5813839"/>
            <a:ext cx="7932519" cy="488990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0A86B6-30D3-09A1-57A2-C5B5DE41850C}"/>
              </a:ext>
            </a:extLst>
          </p:cNvPr>
          <p:cNvSpPr txBox="1"/>
          <p:nvPr/>
        </p:nvSpPr>
        <p:spPr>
          <a:xfrm>
            <a:off x="13886802" y="11352914"/>
            <a:ext cx="49079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Opening a blank issue report categorized with different templates</a:t>
            </a:r>
          </a:p>
        </p:txBody>
      </p:sp>
      <p:sp>
        <p:nvSpPr>
          <p:cNvPr id="10" name="Google Shape;92;p19">
            <a:extLst>
              <a:ext uri="{FF2B5EF4-FFF2-40B4-BE49-F238E27FC236}">
                <a16:creationId xmlns:a16="http://schemas.microsoft.com/office/drawing/2014/main" id="{BB526A57-BEE6-EFF5-AA38-437472E11B06}"/>
              </a:ext>
            </a:extLst>
          </p:cNvPr>
          <p:cNvSpPr txBox="1"/>
          <p:nvPr/>
        </p:nvSpPr>
        <p:spPr>
          <a:xfrm>
            <a:off x="747415" y="592718"/>
            <a:ext cx="12283500" cy="17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Issue Report Template?</a:t>
            </a:r>
            <a:endParaRPr sz="90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46D5C-34C6-5B78-1537-095490530B6E}"/>
              </a:ext>
            </a:extLst>
          </p:cNvPr>
          <p:cNvSpPr txBox="1"/>
          <p:nvPr/>
        </p:nvSpPr>
        <p:spPr>
          <a:xfrm>
            <a:off x="277515" y="12962940"/>
            <a:ext cx="93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/>
                <a:latin typeface="Helvetica Neue" panose="02000503000000020004" pitchFamily="2" charset="0"/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521320008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Custom 2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61D836"/>
      </a:accent1>
      <a:accent2>
        <a:srgbClr val="61D836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65C7FF"/>
      </a:hlink>
      <a:folHlink>
        <a:srgbClr val="F8BFD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1771</Words>
  <Application>Microsoft Macintosh PowerPoint</Application>
  <PresentationFormat>Custom</PresentationFormat>
  <Paragraphs>204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Helvetica Neue</vt:lpstr>
      <vt:lpstr>Helvetica Neue Light</vt:lpstr>
      <vt:lpstr>Arial</vt:lpstr>
      <vt:lpstr>Helvetica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Kargaran Amir Hossein</cp:lastModifiedBy>
  <cp:revision>16</cp:revision>
  <dcterms:modified xsi:type="dcterms:W3CDTF">2023-05-06T18:34:41Z</dcterms:modified>
</cp:coreProperties>
</file>